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3" r:id="rId2"/>
    <p:sldId id="270" r:id="rId3"/>
    <p:sldId id="269" r:id="rId4"/>
    <p:sldId id="271" r:id="rId5"/>
  </p:sldIdLst>
  <p:sldSz cx="10058400" cy="7772400"/>
  <p:notesSz cx="9296400" cy="7010400"/>
  <p:custDataLst>
    <p:tags r:id="rId7"/>
  </p:custDataLst>
  <p:defaultTex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E6B"/>
    <a:srgbClr val="F15D22"/>
    <a:srgbClr val="7FB539"/>
    <a:srgbClr val="FFFFFF"/>
    <a:srgbClr val="7FB5CD"/>
    <a:srgbClr val="003468"/>
    <a:srgbClr val="D4D8E3"/>
    <a:srgbClr val="808000"/>
    <a:srgbClr val="759E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7022" autoAdjust="0"/>
    <p:restoredTop sz="98148" autoAdjust="0"/>
  </p:normalViewPr>
  <p:slideViewPr>
    <p:cSldViewPr snapToGrid="0">
      <p:cViewPr>
        <p:scale>
          <a:sx n="60" d="100"/>
          <a:sy n="60" d="100"/>
        </p:scale>
        <p:origin x="-1080" y="-996"/>
      </p:cViewPr>
      <p:guideLst>
        <p:guide orient="horz" pos="950"/>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endParaRPr lang="en-US" dirty="0"/>
          </a:p>
        </p:txBody>
      </p:sp>
      <p:sp>
        <p:nvSpPr>
          <p:cNvPr id="13315" name="Rectangle 3"/>
          <p:cNvSpPr>
            <a:spLocks noGrp="1" noChangeArrowheads="1"/>
          </p:cNvSpPr>
          <p:nvPr>
            <p:ph type="dt" idx="1"/>
          </p:nvPr>
        </p:nvSpPr>
        <p:spPr bwMode="auto">
          <a:xfrm>
            <a:off x="5266347"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13316" name="Rectangle 4"/>
          <p:cNvSpPr>
            <a:spLocks noGrp="1" noRot="1" noChangeAspect="1" noChangeArrowheads="1" noTextEdit="1"/>
          </p:cNvSpPr>
          <p:nvPr>
            <p:ph type="sldImg" idx="2"/>
          </p:nvPr>
        </p:nvSpPr>
        <p:spPr bwMode="auto">
          <a:xfrm>
            <a:off x="2947988" y="525463"/>
            <a:ext cx="3400425" cy="26289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6658258"/>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endParaRPr lang="en-US" dirty="0"/>
          </a:p>
        </p:txBody>
      </p:sp>
      <p:sp>
        <p:nvSpPr>
          <p:cNvPr id="13319" name="Rectangle 7"/>
          <p:cNvSpPr>
            <a:spLocks noGrp="1" noChangeArrowheads="1"/>
          </p:cNvSpPr>
          <p:nvPr>
            <p:ph type="sldNum" sz="quarter" idx="5"/>
          </p:nvPr>
        </p:nvSpPr>
        <p:spPr bwMode="auto">
          <a:xfrm>
            <a:off x="5266347" y="6658258"/>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0874B30D-E322-4993-B174-8B8841128FAD}" type="slidenum">
              <a:rPr lang="en-US"/>
              <a:pPr/>
              <a:t>‹#›</a:t>
            </a:fld>
            <a:endParaRPr lang="en-US" dirty="0"/>
          </a:p>
        </p:txBody>
      </p:sp>
    </p:spTree>
    <p:extLst>
      <p:ext uri="{BB962C8B-B14F-4D97-AF65-F5344CB8AC3E}">
        <p14:creationId xmlns:p14="http://schemas.microsoft.com/office/powerpoint/2010/main" val="9395056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4B30D-E322-4993-B174-8B8841128FAD}"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4B30D-E322-4993-B174-8B8841128FAD}"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4B30D-E322-4993-B174-8B8841128FA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74B30D-E322-4993-B174-8B8841128FAD}" type="slidenum">
              <a:rPr lang="en-US" smtClean="0"/>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2150" y="193675"/>
            <a:ext cx="2265363" cy="528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193675"/>
            <a:ext cx="6643687" cy="528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5588" y="509588"/>
            <a:ext cx="4449762" cy="21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7750" y="509588"/>
            <a:ext cx="4449763" cy="21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063" y="117475"/>
            <a:ext cx="9051925"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dirty="0" smtClean="0"/>
              <a:t>Workforce Timekeeper</a:t>
            </a:r>
          </a:p>
        </p:txBody>
      </p:sp>
      <p:sp>
        <p:nvSpPr>
          <p:cNvPr id="1027" name="Rectangle 3"/>
          <p:cNvSpPr>
            <a:spLocks noGrp="1" noChangeArrowheads="1"/>
          </p:cNvSpPr>
          <p:nvPr>
            <p:ph type="body" idx="1"/>
          </p:nvPr>
        </p:nvSpPr>
        <p:spPr bwMode="auto">
          <a:xfrm>
            <a:off x="255588" y="433388"/>
            <a:ext cx="9051925" cy="21544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Pay Rule Anatomy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019175" rtl="0" fontAlgn="base">
        <a:spcBef>
          <a:spcPct val="0"/>
        </a:spcBef>
        <a:spcAft>
          <a:spcPct val="0"/>
        </a:spcAft>
        <a:defRPr sz="2000" b="1">
          <a:solidFill>
            <a:srgbClr val="FFFFFF"/>
          </a:solidFill>
          <a:latin typeface="+mj-lt"/>
          <a:ea typeface="+mj-ea"/>
          <a:cs typeface="+mj-cs"/>
        </a:defRPr>
      </a:lvl1pPr>
      <a:lvl2pPr algn="l" defTabSz="1019175" rtl="0" fontAlgn="base">
        <a:spcBef>
          <a:spcPct val="0"/>
        </a:spcBef>
        <a:spcAft>
          <a:spcPct val="0"/>
        </a:spcAft>
        <a:defRPr sz="2000" b="1">
          <a:solidFill>
            <a:srgbClr val="003468"/>
          </a:solidFill>
          <a:latin typeface="Arial" charset="0"/>
        </a:defRPr>
      </a:lvl2pPr>
      <a:lvl3pPr algn="l" defTabSz="1019175" rtl="0" fontAlgn="base">
        <a:spcBef>
          <a:spcPct val="0"/>
        </a:spcBef>
        <a:spcAft>
          <a:spcPct val="0"/>
        </a:spcAft>
        <a:defRPr sz="2000" b="1">
          <a:solidFill>
            <a:srgbClr val="003468"/>
          </a:solidFill>
          <a:latin typeface="Arial" charset="0"/>
        </a:defRPr>
      </a:lvl3pPr>
      <a:lvl4pPr algn="l" defTabSz="1019175" rtl="0" fontAlgn="base">
        <a:spcBef>
          <a:spcPct val="0"/>
        </a:spcBef>
        <a:spcAft>
          <a:spcPct val="0"/>
        </a:spcAft>
        <a:defRPr sz="2000" b="1">
          <a:solidFill>
            <a:srgbClr val="003468"/>
          </a:solidFill>
          <a:latin typeface="Arial" charset="0"/>
        </a:defRPr>
      </a:lvl4pPr>
      <a:lvl5pPr algn="l" defTabSz="1019175" rtl="0" fontAlgn="base">
        <a:spcBef>
          <a:spcPct val="0"/>
        </a:spcBef>
        <a:spcAft>
          <a:spcPct val="0"/>
        </a:spcAft>
        <a:defRPr sz="2000" b="1">
          <a:solidFill>
            <a:srgbClr val="003468"/>
          </a:solidFill>
          <a:latin typeface="Arial" charset="0"/>
        </a:defRPr>
      </a:lvl5pPr>
      <a:lvl6pPr marL="457200" algn="l" defTabSz="1019175" rtl="0" fontAlgn="base">
        <a:spcBef>
          <a:spcPct val="0"/>
        </a:spcBef>
        <a:spcAft>
          <a:spcPct val="0"/>
        </a:spcAft>
        <a:defRPr sz="2000" b="1">
          <a:solidFill>
            <a:srgbClr val="003468"/>
          </a:solidFill>
          <a:latin typeface="Arial" charset="0"/>
        </a:defRPr>
      </a:lvl6pPr>
      <a:lvl7pPr marL="914400" algn="l" defTabSz="1019175" rtl="0" fontAlgn="base">
        <a:spcBef>
          <a:spcPct val="0"/>
        </a:spcBef>
        <a:spcAft>
          <a:spcPct val="0"/>
        </a:spcAft>
        <a:defRPr sz="2000" b="1">
          <a:solidFill>
            <a:srgbClr val="003468"/>
          </a:solidFill>
          <a:latin typeface="Arial" charset="0"/>
        </a:defRPr>
      </a:lvl7pPr>
      <a:lvl8pPr marL="1371600" algn="l" defTabSz="1019175" rtl="0" fontAlgn="base">
        <a:spcBef>
          <a:spcPct val="0"/>
        </a:spcBef>
        <a:spcAft>
          <a:spcPct val="0"/>
        </a:spcAft>
        <a:defRPr sz="2000" b="1">
          <a:solidFill>
            <a:srgbClr val="003468"/>
          </a:solidFill>
          <a:latin typeface="Arial" charset="0"/>
        </a:defRPr>
      </a:lvl8pPr>
      <a:lvl9pPr marL="1828800" algn="l" defTabSz="1019175" rtl="0" fontAlgn="base">
        <a:spcBef>
          <a:spcPct val="0"/>
        </a:spcBef>
        <a:spcAft>
          <a:spcPct val="0"/>
        </a:spcAft>
        <a:defRPr sz="2000" b="1">
          <a:solidFill>
            <a:srgbClr val="003468"/>
          </a:solidFill>
          <a:latin typeface="Arial" charset="0"/>
        </a:defRPr>
      </a:lvl9pPr>
    </p:titleStyle>
    <p:bodyStyle>
      <a:lvl1pPr marL="382588" indent="-382588" algn="l" defTabSz="1019175" rtl="0" fontAlgn="base">
        <a:spcBef>
          <a:spcPct val="20000"/>
        </a:spcBef>
        <a:spcAft>
          <a:spcPct val="0"/>
        </a:spcAft>
        <a:defRPr sz="1400" b="1">
          <a:solidFill>
            <a:srgbClr val="FFFFFF"/>
          </a:solidFill>
          <a:latin typeface="+mn-lt"/>
          <a:ea typeface="+mn-ea"/>
          <a:cs typeface="+mn-cs"/>
        </a:defRPr>
      </a:lvl1pPr>
      <a:lvl2pPr marL="827088" indent="-317500" algn="l" defTabSz="1019175" rtl="0" fontAlgn="base">
        <a:spcBef>
          <a:spcPct val="20000"/>
        </a:spcBef>
        <a:spcAft>
          <a:spcPct val="0"/>
        </a:spcAft>
        <a:buChar char="–"/>
        <a:defRPr sz="3100">
          <a:solidFill>
            <a:schemeClr val="tx1"/>
          </a:solidFill>
          <a:latin typeface="+mn-lt"/>
        </a:defRPr>
      </a:lvl2pPr>
      <a:lvl3pPr marL="1273175" indent="-254000" algn="l" defTabSz="1019175" rtl="0" fontAlgn="base">
        <a:spcBef>
          <a:spcPct val="20000"/>
        </a:spcBef>
        <a:spcAft>
          <a:spcPct val="0"/>
        </a:spcAft>
        <a:buChar char="•"/>
        <a:defRPr sz="2700">
          <a:solidFill>
            <a:schemeClr val="tx1"/>
          </a:solidFill>
          <a:latin typeface="+mn-lt"/>
        </a:defRPr>
      </a:lvl3pPr>
      <a:lvl4pPr marL="1782763" indent="-254000" algn="l" defTabSz="1019175" rtl="0" fontAlgn="base">
        <a:spcBef>
          <a:spcPct val="20000"/>
        </a:spcBef>
        <a:spcAft>
          <a:spcPct val="0"/>
        </a:spcAft>
        <a:buChar char="–"/>
        <a:defRPr sz="2200">
          <a:solidFill>
            <a:schemeClr val="tx1"/>
          </a:solidFill>
          <a:latin typeface="+mn-lt"/>
        </a:defRPr>
      </a:lvl4pPr>
      <a:lvl5pPr marL="2292350" indent="-254000" algn="l" defTabSz="1019175" rtl="0" fontAlgn="base">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050924"/>
            <a:ext cx="9051925" cy="2954655"/>
          </a:xfrm>
        </p:spPr>
        <p:txBody>
          <a:bodyPr/>
          <a:lstStyle/>
          <a:p>
            <a:pPr algn="ctr"/>
            <a:r>
              <a:rPr lang="en-US" sz="4800" dirty="0" err="1" smtClean="0">
                <a:solidFill>
                  <a:srgbClr val="C00000"/>
                </a:solidFill>
              </a:rPr>
              <a:t>LoboTime</a:t>
            </a:r>
            <a:r>
              <a:rPr lang="en-US" sz="4800" dirty="0" smtClean="0">
                <a:solidFill>
                  <a:srgbClr val="C00000"/>
                </a:solidFill>
              </a:rPr>
              <a:t> Employee </a:t>
            </a:r>
            <a:br>
              <a:rPr lang="en-US" sz="4800" dirty="0" smtClean="0">
                <a:solidFill>
                  <a:srgbClr val="C00000"/>
                </a:solidFill>
              </a:rPr>
            </a:br>
            <a:r>
              <a:rPr lang="en-US" sz="4800" dirty="0" smtClean="0">
                <a:solidFill>
                  <a:srgbClr val="C00000"/>
                </a:solidFill>
              </a:rPr>
              <a:t>Navigation PC User</a:t>
            </a:r>
            <a:br>
              <a:rPr lang="en-US" sz="4800" dirty="0" smtClean="0">
                <a:solidFill>
                  <a:srgbClr val="C00000"/>
                </a:solidFill>
              </a:rPr>
            </a:br>
            <a:r>
              <a:rPr lang="en-US" sz="4800" dirty="0" smtClean="0">
                <a:solidFill>
                  <a:srgbClr val="C00000"/>
                </a:solidFill>
              </a:rPr>
              <a:t>Job Aid</a:t>
            </a:r>
            <a:br>
              <a:rPr lang="en-US" sz="4800" dirty="0" smtClean="0">
                <a:solidFill>
                  <a:srgbClr val="C00000"/>
                </a:solidFill>
              </a:rPr>
            </a:br>
            <a:endParaRPr lang="en-US" sz="4800" dirty="0">
              <a:solidFill>
                <a:srgbClr val="C00000"/>
              </a:solidFill>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188" y="282338"/>
            <a:ext cx="1682545" cy="549436"/>
          </a:xfrm>
          <a:prstGeom prst="rect">
            <a:avLst/>
          </a:prstGeom>
        </p:spPr>
      </p:pic>
      <p:sp>
        <p:nvSpPr>
          <p:cNvPr id="39" name="TextBox 38"/>
          <p:cNvSpPr txBox="1"/>
          <p:nvPr/>
        </p:nvSpPr>
        <p:spPr>
          <a:xfrm>
            <a:off x="1114424" y="3750223"/>
            <a:ext cx="7900035" cy="707886"/>
          </a:xfrm>
          <a:prstGeom prst="rect">
            <a:avLst/>
          </a:prstGeom>
          <a:noFill/>
        </p:spPr>
        <p:txBody>
          <a:bodyPr wrap="square" rtlCol="0">
            <a:spAutoFit/>
          </a:bodyPr>
          <a:lstStyle/>
          <a:p>
            <a:r>
              <a:rPr lang="en-US" b="1" dirty="0" smtClean="0"/>
              <a:t>The purpose of this job aid is to provide the employee an overview of navigation inside of the LoboTime system.</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y_calendar_base_composite.png"/>
          <p:cNvPicPr>
            <a:picLocks noChangeAspect="1"/>
          </p:cNvPicPr>
          <p:nvPr/>
        </p:nvPicPr>
        <p:blipFill>
          <a:blip r:embed="rId3" cstate="print"/>
          <a:stretch>
            <a:fillRect/>
          </a:stretch>
        </p:blipFill>
        <p:spPr>
          <a:xfrm>
            <a:off x="414708" y="2120907"/>
            <a:ext cx="6955155" cy="416052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Employee Navigator Job Aid</a:t>
            </a:r>
            <a:endParaRPr lang="en-US" dirty="0"/>
          </a:p>
        </p:txBody>
      </p:sp>
      <p:sp>
        <p:nvSpPr>
          <p:cNvPr id="3" name="Content Placeholder 2"/>
          <p:cNvSpPr>
            <a:spLocks noGrp="1"/>
          </p:cNvSpPr>
          <p:nvPr>
            <p:ph idx="1"/>
          </p:nvPr>
        </p:nvSpPr>
        <p:spPr/>
        <p:txBody>
          <a:bodyPr/>
          <a:lstStyle/>
          <a:p>
            <a:r>
              <a:rPr lang="en-US" dirty="0" smtClean="0"/>
              <a:t>Parts of a Navigator</a:t>
            </a:r>
            <a:endParaRPr lang="en-US" dirty="0"/>
          </a:p>
        </p:txBody>
      </p:sp>
      <p:sp>
        <p:nvSpPr>
          <p:cNvPr id="14" name="Text Box 6"/>
          <p:cNvSpPr txBox="1">
            <a:spLocks noChangeArrowheads="1"/>
          </p:cNvSpPr>
          <p:nvPr/>
        </p:nvSpPr>
        <p:spPr bwMode="auto">
          <a:xfrm>
            <a:off x="7619749" y="1400175"/>
            <a:ext cx="2100149" cy="1287817"/>
          </a:xfrm>
          <a:prstGeom prst="rect">
            <a:avLst/>
          </a:prstGeom>
          <a:solidFill>
            <a:srgbClr val="FAEAC7"/>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a:r>
              <a:rPr lang="en-US" sz="1100" dirty="0" smtClean="0">
                <a:solidFill>
                  <a:schemeClr val="bg2">
                    <a:lumMod val="25000"/>
                  </a:schemeClr>
                </a:solidFill>
                <a:latin typeface="Arial Narrow" pitchFamily="34" charset="0"/>
              </a:rPr>
              <a:t>Navigators are customized by Administrators and reflect those items needed for a job role. Specific widgets and alerts that are available in your navigator are determined by your access and which applications are in use. </a:t>
            </a:r>
            <a:endParaRPr lang="en-US" sz="1100" dirty="0">
              <a:solidFill>
                <a:schemeClr val="bg2">
                  <a:lumMod val="25000"/>
                </a:schemeClr>
              </a:solidFill>
              <a:latin typeface="Arial Narrow" pitchFamily="34" charset="0"/>
            </a:endParaRPr>
          </a:p>
        </p:txBody>
      </p:sp>
      <p:sp>
        <p:nvSpPr>
          <p:cNvPr id="15" name="Text Box 6"/>
          <p:cNvSpPr txBox="1">
            <a:spLocks noChangeArrowheads="1"/>
          </p:cNvSpPr>
          <p:nvPr/>
        </p:nvSpPr>
        <p:spPr bwMode="auto">
          <a:xfrm>
            <a:off x="7619749" y="1114425"/>
            <a:ext cx="2100149" cy="287543"/>
          </a:xfrm>
          <a:prstGeom prst="rect">
            <a:avLst/>
          </a:prstGeom>
          <a:solidFill>
            <a:srgbClr val="F2D490"/>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l" defTabSz="1019175">
              <a:spcBef>
                <a:spcPct val="50000"/>
              </a:spcBef>
            </a:pPr>
            <a:r>
              <a:rPr lang="en-US" sz="1200" dirty="0" smtClean="0">
                <a:solidFill>
                  <a:srgbClr val="F15D22"/>
                </a:solidFill>
                <a:latin typeface="Arial Narrow" pitchFamily="34" charset="0"/>
              </a:rPr>
              <a:t>Navigator layout varies</a:t>
            </a:r>
            <a:endParaRPr lang="en-US" sz="1200" dirty="0">
              <a:solidFill>
                <a:srgbClr val="F15D22"/>
              </a:solidFill>
              <a:latin typeface="Arial Narrow" pitchFamily="34" charset="0"/>
            </a:endParaRPr>
          </a:p>
        </p:txBody>
      </p:sp>
      <p:cxnSp>
        <p:nvCxnSpPr>
          <p:cNvPr id="16" name="Straight Connector 15"/>
          <p:cNvCxnSpPr/>
          <p:nvPr/>
        </p:nvCxnSpPr>
        <p:spPr bwMode="auto">
          <a:xfrm>
            <a:off x="7619749" y="2676555"/>
            <a:ext cx="2100149" cy="12"/>
          </a:xfrm>
          <a:prstGeom prst="line">
            <a:avLst/>
          </a:prstGeom>
          <a:solidFill>
            <a:schemeClr val="accent1"/>
          </a:solidFill>
          <a:ln w="9525" cap="flat" cmpd="sng" algn="ctr">
            <a:solidFill>
              <a:srgbClr val="68696C"/>
            </a:solidFill>
            <a:prstDash val="solid"/>
            <a:round/>
            <a:headEnd type="none" w="sm" len="sm"/>
            <a:tailEnd type="none" w="med" len="med"/>
          </a:ln>
          <a:effectLst/>
        </p:spPr>
      </p:cxnSp>
      <p:cxnSp>
        <p:nvCxnSpPr>
          <p:cNvPr id="17" name="Straight Connector 16"/>
          <p:cNvCxnSpPr/>
          <p:nvPr/>
        </p:nvCxnSpPr>
        <p:spPr bwMode="auto">
          <a:xfrm>
            <a:off x="7619749" y="1114417"/>
            <a:ext cx="2100149" cy="12"/>
          </a:xfrm>
          <a:prstGeom prst="line">
            <a:avLst/>
          </a:prstGeom>
          <a:solidFill>
            <a:schemeClr val="accent1"/>
          </a:solidFill>
          <a:ln w="9525" cap="flat" cmpd="sng" algn="ctr">
            <a:solidFill>
              <a:srgbClr val="68696C"/>
            </a:solidFill>
            <a:prstDash val="solid"/>
            <a:round/>
            <a:headEnd type="none" w="sm" len="sm"/>
            <a:tailEnd type="none" w="med" len="med"/>
          </a:ln>
          <a:effectLst/>
        </p:spPr>
      </p:cxnSp>
      <p:sp>
        <p:nvSpPr>
          <p:cNvPr id="18" name="Text Box 6"/>
          <p:cNvSpPr txBox="1">
            <a:spLocks noChangeArrowheads="1"/>
          </p:cNvSpPr>
          <p:nvPr/>
        </p:nvSpPr>
        <p:spPr bwMode="auto">
          <a:xfrm>
            <a:off x="7723561" y="3261053"/>
            <a:ext cx="1825252" cy="718430"/>
          </a:xfrm>
          <a:prstGeom prst="rect">
            <a:avLst/>
          </a:prstGeom>
          <a:solidFill>
            <a:srgbClr val="5191CD"/>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lvl="0" algn="l"/>
            <a:r>
              <a:rPr lang="en-US" sz="800" b="1" dirty="0" smtClean="0">
                <a:solidFill>
                  <a:srgbClr val="FFFFFF"/>
                </a:solidFill>
                <a:latin typeface="Arial Narrow" pitchFamily="34" charset="0"/>
              </a:rPr>
              <a:t>Hovering for Details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Hover the mouse to see details, where applicable.</a:t>
            </a:r>
          </a:p>
          <a:p>
            <a:pPr lvl="0" algn="l"/>
            <a:endParaRPr lang="en-US" sz="800" dirty="0" smtClean="0">
              <a:solidFill>
                <a:srgbClr val="FFFFFF"/>
              </a:solidFill>
              <a:latin typeface="Arial Narrow" pitchFamily="34" charset="0"/>
            </a:endParaRPr>
          </a:p>
          <a:p>
            <a:pPr lvl="0" algn="l"/>
            <a:endParaRPr lang="en-US" sz="800" dirty="0" smtClean="0">
              <a:solidFill>
                <a:srgbClr val="FFFFFF"/>
              </a:solidFill>
              <a:latin typeface="Arial Narrow" pitchFamily="34" charset="0"/>
            </a:endParaRPr>
          </a:p>
        </p:txBody>
      </p:sp>
      <p:cxnSp>
        <p:nvCxnSpPr>
          <p:cNvPr id="41" name="Straight Arrow Connector 40"/>
          <p:cNvCxnSpPr/>
          <p:nvPr/>
        </p:nvCxnSpPr>
        <p:spPr bwMode="auto">
          <a:xfrm rot="5400000">
            <a:off x="5880934" y="1970868"/>
            <a:ext cx="300058" cy="1219"/>
          </a:xfrm>
          <a:prstGeom prst="straightConnector1">
            <a:avLst/>
          </a:prstGeom>
          <a:solidFill>
            <a:schemeClr val="accent1"/>
          </a:solidFill>
          <a:ln w="19050" cap="flat" cmpd="sng" algn="ctr">
            <a:solidFill>
              <a:srgbClr val="F02E00"/>
            </a:solidFill>
            <a:prstDash val="solid"/>
            <a:round/>
            <a:headEnd type="oval" w="med" len="med"/>
            <a:tailEnd type="triangle"/>
          </a:ln>
          <a:effectLst/>
        </p:spPr>
      </p:cxnSp>
      <p:cxnSp>
        <p:nvCxnSpPr>
          <p:cNvPr id="49" name="Straight Arrow Connector 48"/>
          <p:cNvCxnSpPr/>
          <p:nvPr/>
        </p:nvCxnSpPr>
        <p:spPr bwMode="auto">
          <a:xfrm flipV="1">
            <a:off x="1568691" y="6089301"/>
            <a:ext cx="0" cy="301979"/>
          </a:xfrm>
          <a:prstGeom prst="straightConnector1">
            <a:avLst/>
          </a:prstGeom>
          <a:solidFill>
            <a:schemeClr val="accent1"/>
          </a:solidFill>
          <a:ln w="19050" cap="flat" cmpd="sng" algn="ctr">
            <a:solidFill>
              <a:srgbClr val="F02E00"/>
            </a:solidFill>
            <a:prstDash val="solid"/>
            <a:round/>
            <a:headEnd type="oval" w="med" len="med"/>
            <a:tailEnd type="triangle"/>
          </a:ln>
          <a:effectLst>
            <a:outerShdw dist="12700" dir="2700000" algn="tl" rotWithShape="0">
              <a:srgbClr val="FFFFFF">
                <a:alpha val="50000"/>
              </a:srgbClr>
            </a:outerShdw>
          </a:effectLst>
        </p:spPr>
      </p:cxnSp>
      <p:cxnSp>
        <p:nvCxnSpPr>
          <p:cNvPr id="52" name="Straight Arrow Connector 51"/>
          <p:cNvCxnSpPr/>
          <p:nvPr/>
        </p:nvCxnSpPr>
        <p:spPr bwMode="auto">
          <a:xfrm flipH="1" flipV="1">
            <a:off x="3217426" y="5807947"/>
            <a:ext cx="1" cy="327343"/>
          </a:xfrm>
          <a:prstGeom prst="straightConnector1">
            <a:avLst/>
          </a:prstGeom>
          <a:solidFill>
            <a:schemeClr val="accent1"/>
          </a:solidFill>
          <a:ln w="19050" cap="flat" cmpd="sng" algn="ctr">
            <a:solidFill>
              <a:srgbClr val="F02E00"/>
            </a:solidFill>
            <a:prstDash val="solid"/>
            <a:round/>
            <a:headEnd type="none" w="sm" len="sm"/>
            <a:tailEnd type="triangle"/>
          </a:ln>
          <a:effectLst/>
        </p:spPr>
      </p:cxnSp>
      <p:cxnSp>
        <p:nvCxnSpPr>
          <p:cNvPr id="54" name="Straight Arrow Connector 53"/>
          <p:cNvCxnSpPr/>
          <p:nvPr/>
        </p:nvCxnSpPr>
        <p:spPr bwMode="auto">
          <a:xfrm flipV="1">
            <a:off x="5155763" y="5667270"/>
            <a:ext cx="0" cy="471594"/>
          </a:xfrm>
          <a:prstGeom prst="straightConnector1">
            <a:avLst/>
          </a:prstGeom>
          <a:solidFill>
            <a:schemeClr val="accent1"/>
          </a:solidFill>
          <a:ln w="19050" cap="flat" cmpd="sng" algn="ctr">
            <a:solidFill>
              <a:srgbClr val="F02E00"/>
            </a:solidFill>
            <a:prstDash val="solid"/>
            <a:round/>
            <a:headEnd type="none" w="sm" len="sm"/>
            <a:tailEnd type="triangle"/>
          </a:ln>
          <a:effectLst/>
        </p:spPr>
      </p:cxnSp>
      <p:cxnSp>
        <p:nvCxnSpPr>
          <p:cNvPr id="55" name="Straight Arrow Connector 54"/>
          <p:cNvCxnSpPr/>
          <p:nvPr/>
        </p:nvCxnSpPr>
        <p:spPr bwMode="auto">
          <a:xfrm>
            <a:off x="3214692" y="6132315"/>
            <a:ext cx="1942449" cy="0"/>
          </a:xfrm>
          <a:prstGeom prst="straightConnector1">
            <a:avLst/>
          </a:prstGeom>
          <a:solidFill>
            <a:schemeClr val="accent1"/>
          </a:solidFill>
          <a:ln w="19050" cap="flat" cmpd="sng" algn="ctr">
            <a:solidFill>
              <a:srgbClr val="F02E00"/>
            </a:solidFill>
            <a:prstDash val="solid"/>
            <a:round/>
            <a:headEnd type="none" w="sm" len="sm"/>
            <a:tailEnd type="none"/>
          </a:ln>
          <a:effectLst/>
        </p:spPr>
      </p:cxnSp>
      <p:sp>
        <p:nvSpPr>
          <p:cNvPr id="6" name="Text Box 6"/>
          <p:cNvSpPr txBox="1">
            <a:spLocks noChangeArrowheads="1"/>
          </p:cNvSpPr>
          <p:nvPr/>
        </p:nvSpPr>
        <p:spPr bwMode="auto">
          <a:xfrm>
            <a:off x="818958" y="6395550"/>
            <a:ext cx="1590867" cy="472209"/>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Workspace</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Displays one or more widgets and the </a:t>
            </a:r>
            <a:r>
              <a:rPr lang="en-US" sz="800" b="1" dirty="0" smtClean="0">
                <a:solidFill>
                  <a:srgbClr val="FFFFFF"/>
                </a:solidFill>
                <a:latin typeface="Arial Narrow" pitchFamily="34" charset="0"/>
              </a:rPr>
              <a:t>Related Items </a:t>
            </a:r>
            <a:r>
              <a:rPr lang="en-US" sz="800" dirty="0" smtClean="0">
                <a:solidFill>
                  <a:srgbClr val="FFFFFF"/>
                </a:solidFill>
                <a:latin typeface="Arial Narrow" pitchFamily="34" charset="0"/>
              </a:rPr>
              <a:t>pane. </a:t>
            </a:r>
            <a:endParaRPr lang="en-US" sz="800" dirty="0">
              <a:solidFill>
                <a:srgbClr val="FFFFFF"/>
              </a:solidFill>
              <a:latin typeface="Arial Narrow" pitchFamily="34" charset="0"/>
            </a:endParaRPr>
          </a:p>
        </p:txBody>
      </p:sp>
      <p:cxnSp>
        <p:nvCxnSpPr>
          <p:cNvPr id="58" name="Straight Arrow Connector 57"/>
          <p:cNvCxnSpPr/>
          <p:nvPr/>
        </p:nvCxnSpPr>
        <p:spPr bwMode="auto">
          <a:xfrm flipV="1">
            <a:off x="6644516" y="5072063"/>
            <a:ext cx="0" cy="1319217"/>
          </a:xfrm>
          <a:prstGeom prst="straightConnector1">
            <a:avLst/>
          </a:prstGeom>
          <a:solidFill>
            <a:schemeClr val="accent1"/>
          </a:solidFill>
          <a:ln w="19050" cap="flat" cmpd="sng" algn="ctr">
            <a:solidFill>
              <a:srgbClr val="F02E00"/>
            </a:solidFill>
            <a:prstDash val="solid"/>
            <a:round/>
            <a:headEnd type="oval" w="med" len="med"/>
            <a:tailEnd type="triangle"/>
          </a:ln>
          <a:effectLst/>
        </p:spPr>
      </p:cxnSp>
      <p:sp>
        <p:nvSpPr>
          <p:cNvPr id="12" name="Text Box 6"/>
          <p:cNvSpPr txBox="1">
            <a:spLocks noChangeArrowheads="1"/>
          </p:cNvSpPr>
          <p:nvPr/>
        </p:nvSpPr>
        <p:spPr bwMode="auto">
          <a:xfrm>
            <a:off x="5969687" y="6395550"/>
            <a:ext cx="1400176" cy="841541"/>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Related Items Pane</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Includes one or more additional widgets for less common tasks; the </a:t>
            </a:r>
            <a:r>
              <a:rPr lang="en-US" sz="800" b="1" dirty="0" smtClean="0">
                <a:solidFill>
                  <a:srgbClr val="FFFFFF"/>
                </a:solidFill>
                <a:latin typeface="Arial Narrow" pitchFamily="34" charset="0"/>
              </a:rPr>
              <a:t>Related Items</a:t>
            </a:r>
            <a:r>
              <a:rPr lang="en-US" sz="800" dirty="0" smtClean="0">
                <a:solidFill>
                  <a:srgbClr val="FFFFFF"/>
                </a:solidFill>
                <a:latin typeface="Arial Narrow" pitchFamily="34" charset="0"/>
              </a:rPr>
              <a:t> pane is optional and contains different widgets for each workspace.</a:t>
            </a:r>
            <a:endParaRPr lang="en-US" sz="800" dirty="0">
              <a:solidFill>
                <a:srgbClr val="FFFFFF"/>
              </a:solidFill>
              <a:latin typeface="Arial Narrow" pitchFamily="34" charset="0"/>
            </a:endParaRPr>
          </a:p>
        </p:txBody>
      </p:sp>
      <p:sp>
        <p:nvSpPr>
          <p:cNvPr id="7" name="Text Box 6"/>
          <p:cNvSpPr txBox="1">
            <a:spLocks noChangeArrowheads="1"/>
          </p:cNvSpPr>
          <p:nvPr/>
        </p:nvSpPr>
        <p:spPr bwMode="auto">
          <a:xfrm>
            <a:off x="5230038" y="1109176"/>
            <a:ext cx="1624013" cy="718430"/>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Carousel</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Container for </a:t>
            </a:r>
            <a:r>
              <a:rPr lang="en-US" sz="800" i="1" dirty="0" smtClean="0">
                <a:solidFill>
                  <a:srgbClr val="FFFFFF"/>
                </a:solidFill>
                <a:latin typeface="Arial Narrow" pitchFamily="34" charset="0"/>
              </a:rPr>
              <a:t>one</a:t>
            </a:r>
            <a:r>
              <a:rPr lang="en-US" sz="800" dirty="0" smtClean="0">
                <a:solidFill>
                  <a:srgbClr val="FFFFFF"/>
                </a:solidFill>
                <a:latin typeface="Arial Narrow" pitchFamily="34" charset="0"/>
              </a:rPr>
              <a:t> or more workspaces (</a:t>
            </a:r>
            <a:r>
              <a:rPr lang="en-US" sz="800" b="1" dirty="0" smtClean="0">
                <a:solidFill>
                  <a:srgbClr val="FFFFFF"/>
                </a:solidFill>
                <a:latin typeface="Arial Narrow" pitchFamily="34" charset="0"/>
              </a:rPr>
              <a:t>Note: </a:t>
            </a:r>
            <a:r>
              <a:rPr lang="en-US" sz="800" dirty="0" smtClean="0">
                <a:solidFill>
                  <a:srgbClr val="FFFFFF"/>
                </a:solidFill>
                <a:latin typeface="Arial Narrow" pitchFamily="34" charset="0"/>
              </a:rPr>
              <a:t>Carousel appears only if there is another workspace in addition to the home workspace.) </a:t>
            </a:r>
            <a:endParaRPr lang="en-US" sz="800" dirty="0">
              <a:solidFill>
                <a:srgbClr val="FFFFFF"/>
              </a:solidFill>
              <a:latin typeface="Arial Narrow" pitchFamily="34" charset="0"/>
            </a:endParaRPr>
          </a:p>
        </p:txBody>
      </p:sp>
      <p:pic>
        <p:nvPicPr>
          <p:cNvPr id="28" name="Picture 27" descr="open_shift_mouse_over.png"/>
          <p:cNvPicPr>
            <a:picLocks noChangeAspect="1"/>
          </p:cNvPicPr>
          <p:nvPr/>
        </p:nvPicPr>
        <p:blipFill>
          <a:blip r:embed="rId4" cstate="print"/>
          <a:stretch>
            <a:fillRect/>
          </a:stretch>
        </p:blipFill>
        <p:spPr>
          <a:xfrm rot="600000">
            <a:off x="8458201" y="3709169"/>
            <a:ext cx="1131570" cy="720090"/>
          </a:xfrm>
          <a:prstGeom prst="rect">
            <a:avLst/>
          </a:prstGeom>
          <a:ln w="3175">
            <a:solidFill>
              <a:schemeClr val="tx1"/>
            </a:solidFill>
            <a:prstDash val="sysDot"/>
          </a:ln>
          <a:effectLst>
            <a:outerShdw blurRad="50800" dist="38100" dir="2700000" algn="tl" rotWithShape="0">
              <a:prstClr val="black">
                <a:alpha val="40000"/>
              </a:prstClr>
            </a:outerShdw>
          </a:effectLst>
        </p:spPr>
      </p:pic>
      <p:sp>
        <p:nvSpPr>
          <p:cNvPr id="29" name="Text Box 6"/>
          <p:cNvSpPr txBox="1">
            <a:spLocks noChangeArrowheads="1"/>
          </p:cNvSpPr>
          <p:nvPr/>
        </p:nvSpPr>
        <p:spPr bwMode="auto">
          <a:xfrm>
            <a:off x="7723561" y="5131675"/>
            <a:ext cx="1825252" cy="841541"/>
          </a:xfrm>
          <a:prstGeom prst="rect">
            <a:avLst/>
          </a:prstGeom>
          <a:solidFill>
            <a:srgbClr val="5191CD"/>
          </a:solidFill>
          <a:ln w="28575">
            <a:noFill/>
            <a:miter lim="800000"/>
            <a:headEnd/>
            <a:tailEnd/>
          </a:ln>
          <a:effectLst/>
        </p:spPr>
        <p:txBody>
          <a:bodyPr wrap="square" lIns="101882" tIns="50941" rIns="101882" bIns="50941">
            <a:spAutoFit/>
          </a:bodyPr>
          <a:lstStyle>
            <a:defPPr>
              <a:defRPr lang="en-US"/>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lvl="0" algn="l"/>
            <a:r>
              <a:rPr lang="en-US" sz="800" b="1" dirty="0" smtClean="0">
                <a:solidFill>
                  <a:srgbClr val="FFFFFF"/>
                </a:solidFill>
                <a:latin typeface="Arial Narrow" pitchFamily="34" charset="0"/>
              </a:rPr>
              <a:t>Repositioning Widgets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Move a secondary widget  into a primary position by clicking the title bar, dragging it over a primary widget, and releasing.</a:t>
            </a:r>
            <a:endParaRPr lang="en-US" sz="800" b="0" dirty="0" smtClean="0">
              <a:solidFill>
                <a:srgbClr val="FFFFFF"/>
              </a:solidFill>
              <a:latin typeface="Arial Narrow" pitchFamily="34" charset="0"/>
            </a:endParaRPr>
          </a:p>
          <a:p>
            <a:pPr lvl="0" algn="l"/>
            <a:endParaRPr lang="en-US" sz="800" dirty="0" smtClean="0">
              <a:solidFill>
                <a:srgbClr val="FFFFFF"/>
              </a:solidFill>
              <a:latin typeface="Arial Narrow" pitchFamily="34" charset="0"/>
            </a:endParaRPr>
          </a:p>
          <a:p>
            <a:pPr lvl="0" algn="l"/>
            <a:endParaRPr lang="en-US" sz="800" b="0" dirty="0">
              <a:solidFill>
                <a:srgbClr val="FFFFFF"/>
              </a:solidFill>
              <a:latin typeface="Arial Narrow" pitchFamily="34" charset="0"/>
            </a:endParaRPr>
          </a:p>
        </p:txBody>
      </p:sp>
      <p:pic>
        <p:nvPicPr>
          <p:cNvPr id="30" name="Picture 29" descr="repositioning_window_nav.png"/>
          <p:cNvPicPr>
            <a:picLocks noChangeAspect="1"/>
          </p:cNvPicPr>
          <p:nvPr/>
        </p:nvPicPr>
        <p:blipFill>
          <a:blip r:embed="rId5" cstate="print"/>
          <a:stretch>
            <a:fillRect/>
          </a:stretch>
        </p:blipFill>
        <p:spPr>
          <a:xfrm rot="600000">
            <a:off x="8077201" y="5851264"/>
            <a:ext cx="1577340" cy="885825"/>
          </a:xfrm>
          <a:prstGeom prst="rect">
            <a:avLst/>
          </a:prstGeom>
          <a:ln w="3175">
            <a:solidFill>
              <a:schemeClr val="tx1"/>
            </a:solidFill>
            <a:prstDash val="sysDot"/>
          </a:ln>
          <a:effectLst>
            <a:outerShdw blurRad="50800" dist="38100" dir="2700000" algn="tl" rotWithShape="0">
              <a:prstClr val="black">
                <a:alpha val="40000"/>
              </a:prstClr>
            </a:outerShdw>
          </a:effectLst>
        </p:spPr>
      </p:pic>
      <p:cxnSp>
        <p:nvCxnSpPr>
          <p:cNvPr id="36" name="Straight Arrow Connector 35"/>
          <p:cNvCxnSpPr/>
          <p:nvPr/>
        </p:nvCxnSpPr>
        <p:spPr bwMode="auto">
          <a:xfrm flipV="1">
            <a:off x="4187283" y="6134100"/>
            <a:ext cx="0" cy="257181"/>
          </a:xfrm>
          <a:prstGeom prst="straightConnector1">
            <a:avLst/>
          </a:prstGeom>
          <a:solidFill>
            <a:schemeClr val="accent1"/>
          </a:solidFill>
          <a:ln w="19050" cap="flat" cmpd="sng" algn="ctr">
            <a:solidFill>
              <a:srgbClr val="F02E00"/>
            </a:solidFill>
            <a:prstDash val="solid"/>
            <a:round/>
            <a:headEnd type="oval" w="med" len="med"/>
            <a:tailEnd type="none"/>
          </a:ln>
          <a:effectLst/>
        </p:spPr>
      </p:cxnSp>
      <p:sp>
        <p:nvSpPr>
          <p:cNvPr id="11" name="Text Box 6"/>
          <p:cNvSpPr txBox="1">
            <a:spLocks noChangeArrowheads="1"/>
          </p:cNvSpPr>
          <p:nvPr/>
        </p:nvSpPr>
        <p:spPr bwMode="auto">
          <a:xfrm>
            <a:off x="2976419" y="6395550"/>
            <a:ext cx="2426674" cy="964651"/>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Widgets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 A widget is a task-oriented tool or view into Workforce Central. There will be one or two primary widgets, depending on the workspace—these are widgets you can use to perform tasks. There may also be one or more smaller-sized secondary widgets, but normally these are for viewing only until you swap them into a primary position.</a:t>
            </a:r>
            <a:endParaRPr lang="en-US" sz="800" dirty="0">
              <a:solidFill>
                <a:srgbClr val="FFFFFF"/>
              </a:solidFill>
              <a:latin typeface="Arial Narrow" pitchFamily="34" charset="0"/>
            </a:endParaRPr>
          </a:p>
        </p:txBody>
      </p:sp>
      <p:cxnSp>
        <p:nvCxnSpPr>
          <p:cNvPr id="31" name="AutoShape 7"/>
          <p:cNvCxnSpPr>
            <a:cxnSpLocks noChangeShapeType="1"/>
          </p:cNvCxnSpPr>
          <p:nvPr/>
        </p:nvCxnSpPr>
        <p:spPr bwMode="auto">
          <a:xfrm rot="10800000" flipV="1">
            <a:off x="3567166" y="1950718"/>
            <a:ext cx="720415" cy="84076"/>
          </a:xfrm>
          <a:prstGeom prst="bentConnector3">
            <a:avLst>
              <a:gd name="adj1" fmla="val -213"/>
            </a:avLst>
          </a:prstGeom>
          <a:noFill/>
          <a:ln w="19050">
            <a:solidFill>
              <a:srgbClr val="F02E00"/>
            </a:solidFill>
            <a:miter lim="800000"/>
            <a:headEnd type="oval" w="med" len="med"/>
            <a:tailEnd type="none" w="med" len="med"/>
          </a:ln>
          <a:effectLst/>
        </p:spPr>
      </p:cxnSp>
      <p:cxnSp>
        <p:nvCxnSpPr>
          <p:cNvPr id="32" name="Straight Arrow Connector 31"/>
          <p:cNvCxnSpPr/>
          <p:nvPr/>
        </p:nvCxnSpPr>
        <p:spPr bwMode="auto">
          <a:xfrm>
            <a:off x="1902111" y="2015391"/>
            <a:ext cx="0" cy="124908"/>
          </a:xfrm>
          <a:prstGeom prst="straightConnector1">
            <a:avLst/>
          </a:prstGeom>
          <a:solidFill>
            <a:schemeClr val="accent1"/>
          </a:solidFill>
          <a:ln w="19050" cap="flat" cmpd="sng" algn="ctr">
            <a:solidFill>
              <a:srgbClr val="F02E00"/>
            </a:solidFill>
            <a:prstDash val="solid"/>
            <a:round/>
            <a:headEnd type="none" w="sm" len="sm"/>
            <a:tailEnd type="triangle"/>
          </a:ln>
          <a:effectLst/>
        </p:spPr>
      </p:cxnSp>
      <p:cxnSp>
        <p:nvCxnSpPr>
          <p:cNvPr id="34" name="AutoShape 7"/>
          <p:cNvCxnSpPr>
            <a:cxnSpLocks noChangeShapeType="1"/>
          </p:cNvCxnSpPr>
          <p:nvPr/>
        </p:nvCxnSpPr>
        <p:spPr bwMode="auto">
          <a:xfrm rot="10800000" flipV="1">
            <a:off x="1899138" y="1581383"/>
            <a:ext cx="772090" cy="438335"/>
          </a:xfrm>
          <a:prstGeom prst="bentConnector3">
            <a:avLst>
              <a:gd name="adj1" fmla="val 1196"/>
            </a:avLst>
          </a:prstGeom>
          <a:noFill/>
          <a:ln w="19050">
            <a:solidFill>
              <a:srgbClr val="F02E00"/>
            </a:solidFill>
            <a:miter lim="800000"/>
            <a:headEnd type="oval" w="med" len="med"/>
            <a:tailEnd type="none" w="med" len="med"/>
          </a:ln>
          <a:effectLst/>
        </p:spPr>
      </p:cxnSp>
      <p:cxnSp>
        <p:nvCxnSpPr>
          <p:cNvPr id="35" name="Straight Arrow Connector 34"/>
          <p:cNvCxnSpPr/>
          <p:nvPr/>
        </p:nvCxnSpPr>
        <p:spPr bwMode="auto">
          <a:xfrm>
            <a:off x="3576492" y="2029778"/>
            <a:ext cx="0" cy="110521"/>
          </a:xfrm>
          <a:prstGeom prst="straightConnector1">
            <a:avLst/>
          </a:prstGeom>
          <a:solidFill>
            <a:schemeClr val="accent1"/>
          </a:solidFill>
          <a:ln w="19050" cap="flat" cmpd="sng" algn="ctr">
            <a:solidFill>
              <a:srgbClr val="F02E00"/>
            </a:solidFill>
            <a:prstDash val="solid"/>
            <a:round/>
            <a:headEnd type="none" w="sm" len="sm"/>
            <a:tailEnd type="triangle"/>
          </a:ln>
          <a:effectLst/>
        </p:spPr>
      </p:cxnSp>
      <p:sp>
        <p:nvSpPr>
          <p:cNvPr id="5" name="Text Box 6"/>
          <p:cNvSpPr txBox="1">
            <a:spLocks noChangeArrowheads="1"/>
          </p:cNvSpPr>
          <p:nvPr/>
        </p:nvSpPr>
        <p:spPr bwMode="auto">
          <a:xfrm>
            <a:off x="3573874" y="1109176"/>
            <a:ext cx="1424369" cy="841541"/>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Alerts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 Links, which appear as icons, enabling you to quickly view the type and number of tasks and issues that you need to address.</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a:t>
            </a:r>
            <a:r>
              <a:rPr lang="en-US" sz="800" b="1" dirty="0" smtClean="0">
                <a:solidFill>
                  <a:srgbClr val="FFFFFF"/>
                </a:solidFill>
                <a:latin typeface="Arial Narrow" pitchFamily="34" charset="0"/>
              </a:rPr>
              <a:t>Note: </a:t>
            </a:r>
            <a:r>
              <a:rPr lang="en-US" sz="800" dirty="0" smtClean="0">
                <a:solidFill>
                  <a:srgbClr val="FFFFFF"/>
                </a:solidFill>
                <a:latin typeface="Arial Narrow" pitchFamily="34" charset="0"/>
              </a:rPr>
              <a:t>Alerts are optional) </a:t>
            </a:r>
            <a:endParaRPr lang="en-US" sz="800" dirty="0">
              <a:solidFill>
                <a:srgbClr val="FFFFFF"/>
              </a:solidFill>
              <a:latin typeface="Arial Narrow" pitchFamily="34" charset="0"/>
            </a:endParaRPr>
          </a:p>
        </p:txBody>
      </p:sp>
      <p:sp>
        <p:nvSpPr>
          <p:cNvPr id="9" name="Text Box 6"/>
          <p:cNvSpPr txBox="1">
            <a:spLocks noChangeArrowheads="1"/>
          </p:cNvSpPr>
          <p:nvPr/>
        </p:nvSpPr>
        <p:spPr bwMode="auto">
          <a:xfrm>
            <a:off x="1994291" y="1109176"/>
            <a:ext cx="1347788" cy="472209"/>
          </a:xfrm>
          <a:prstGeom prst="rect">
            <a:avLst/>
          </a:prstGeom>
          <a:solidFill>
            <a:srgbClr val="5191CD"/>
          </a:solidFill>
          <a:ln w="28575">
            <a:noFill/>
            <a:miter lim="800000"/>
            <a:headEnd/>
            <a:tailEnd/>
          </a:ln>
          <a:effectLst/>
        </p:spPr>
        <p:txBody>
          <a:bodyPr wrap="square" lIns="101882" tIns="50941" rIns="101882" bIns="50941">
            <a:spAutoFit/>
          </a:bodyPr>
          <a:lstStyle/>
          <a:p>
            <a:pPr lvl="0" algn="l" defTabSz="1019175">
              <a:spcBef>
                <a:spcPct val="50000"/>
              </a:spcBef>
            </a:pPr>
            <a:r>
              <a:rPr lang="en-US" sz="800" b="1" dirty="0" smtClean="0">
                <a:solidFill>
                  <a:srgbClr val="FFFFFF"/>
                </a:solidFill>
                <a:latin typeface="Arial Narrow" pitchFamily="34" charset="0"/>
              </a:rPr>
              <a:t>Name / Sign Out</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Identifies user and a link to log out of navigator</a:t>
            </a:r>
            <a:r>
              <a:rPr lang="en-US" sz="800" dirty="0">
                <a:solidFill>
                  <a:srgbClr val="FFFFFF"/>
                </a:solidFill>
                <a:latin typeface="Arial Narrow" pitchFamily="34" charset="0"/>
              </a:rPr>
              <a:t>.</a:t>
            </a:r>
            <a:endParaRPr lang="en-US" sz="800" dirty="0" smtClean="0">
              <a:solidFill>
                <a:srgbClr val="FFFFFF"/>
              </a:solidFill>
              <a:latin typeface="Arial Narrow" pitchFamily="34" charset="0"/>
            </a:endParaRPr>
          </a:p>
        </p:txBody>
      </p: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3188" y="282338"/>
            <a:ext cx="1682545" cy="549436"/>
          </a:xfrm>
          <a:prstGeom prst="rect">
            <a:avLst/>
          </a:prstGeom>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708" y="2140299"/>
            <a:ext cx="10382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Straight Arrow Connector 36"/>
          <p:cNvCxnSpPr/>
          <p:nvPr/>
        </p:nvCxnSpPr>
        <p:spPr bwMode="auto">
          <a:xfrm>
            <a:off x="1021792" y="1828384"/>
            <a:ext cx="0" cy="683704"/>
          </a:xfrm>
          <a:prstGeom prst="straightConnector1">
            <a:avLst/>
          </a:prstGeom>
          <a:solidFill>
            <a:schemeClr val="accent1"/>
          </a:solidFill>
          <a:ln w="19050" cap="flat" cmpd="sng" algn="ctr">
            <a:solidFill>
              <a:srgbClr val="F02E00"/>
            </a:solidFill>
            <a:prstDash val="solid"/>
            <a:round/>
            <a:headEnd type="oval" w="med" len="med"/>
            <a:tailEnd type="triangle"/>
          </a:ln>
          <a:effectLst>
            <a:outerShdw dist="12700" dir="2700000" algn="tl" rotWithShape="0">
              <a:srgbClr val="FFFFFF">
                <a:alpha val="50000"/>
              </a:srgbClr>
            </a:outerShdw>
          </a:effectLst>
        </p:spPr>
      </p:cxnSp>
      <p:sp>
        <p:nvSpPr>
          <p:cNvPr id="10" name="Text Box 6"/>
          <p:cNvSpPr txBox="1">
            <a:spLocks noChangeArrowheads="1"/>
          </p:cNvSpPr>
          <p:nvPr/>
        </p:nvSpPr>
        <p:spPr bwMode="auto">
          <a:xfrm>
            <a:off x="414708" y="1109176"/>
            <a:ext cx="1347788" cy="718430"/>
          </a:xfrm>
          <a:prstGeom prst="rect">
            <a:avLst/>
          </a:prstGeom>
          <a:solidFill>
            <a:srgbClr val="5191CD"/>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Active Bar</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Displays active workspaces; click title to bring a workspace into focus. (</a:t>
            </a:r>
            <a:r>
              <a:rPr lang="en-US" sz="800" b="1" dirty="0" smtClean="0">
                <a:solidFill>
                  <a:srgbClr val="FFFFFF"/>
                </a:solidFill>
                <a:latin typeface="Arial Narrow" pitchFamily="34" charset="0"/>
              </a:rPr>
              <a:t>My Information </a:t>
            </a:r>
            <a:r>
              <a:rPr lang="en-US" sz="800" dirty="0" smtClean="0">
                <a:solidFill>
                  <a:srgbClr val="FFFFFF"/>
                </a:solidFill>
                <a:latin typeface="Arial Narrow" pitchFamily="34" charset="0"/>
              </a:rPr>
              <a:t>is the only one in this example.)</a:t>
            </a:r>
            <a:endParaRPr lang="en-US" sz="800" dirty="0">
              <a:solidFill>
                <a:srgbClr val="FFFFFF"/>
              </a:solidFill>
              <a:latin typeface="Arial Narrow" pitchFamily="34" charset="0"/>
            </a:endParaRP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8344" y="6085491"/>
            <a:ext cx="705115" cy="19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638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my_calendar_outside_workspace.png"/>
          <p:cNvPicPr>
            <a:picLocks noChangeAspect="1"/>
          </p:cNvPicPr>
          <p:nvPr/>
        </p:nvPicPr>
        <p:blipFill>
          <a:blip r:embed="rId3" cstate="print"/>
          <a:stretch>
            <a:fillRect/>
          </a:stretch>
        </p:blipFill>
        <p:spPr>
          <a:xfrm>
            <a:off x="389609" y="3279819"/>
            <a:ext cx="3725191" cy="2228380"/>
          </a:xfrm>
          <a:prstGeom prst="rect">
            <a:avLst/>
          </a:prstGeom>
        </p:spPr>
      </p:pic>
      <p:pic>
        <p:nvPicPr>
          <p:cNvPr id="102" name="Picture 101" descr="carousel_multi_open_cropped.png"/>
          <p:cNvPicPr>
            <a:picLocks noChangeAspect="1"/>
          </p:cNvPicPr>
          <p:nvPr/>
        </p:nvPicPr>
        <p:blipFill>
          <a:blip r:embed="rId4" cstate="print"/>
          <a:stretch>
            <a:fillRect/>
          </a:stretch>
        </p:blipFill>
        <p:spPr>
          <a:xfrm>
            <a:off x="3332547" y="5889785"/>
            <a:ext cx="1922413" cy="1549239"/>
          </a:xfrm>
          <a:prstGeom prst="rect">
            <a:avLst/>
          </a:prstGeom>
        </p:spPr>
      </p:pic>
      <p:pic>
        <p:nvPicPr>
          <p:cNvPr id="97" name="Picture 96" descr="related_times_pane_open_cropped.png"/>
          <p:cNvPicPr>
            <a:picLocks noChangeAspect="1"/>
          </p:cNvPicPr>
          <p:nvPr/>
        </p:nvPicPr>
        <p:blipFill>
          <a:blip r:embed="rId5" cstate="print"/>
          <a:stretch>
            <a:fillRect/>
          </a:stretch>
        </p:blipFill>
        <p:spPr>
          <a:xfrm>
            <a:off x="5682266" y="4279886"/>
            <a:ext cx="1726883" cy="3073718"/>
          </a:xfrm>
          <a:prstGeom prst="rect">
            <a:avLst/>
          </a:prstGeom>
        </p:spPr>
      </p:pic>
      <p:pic>
        <p:nvPicPr>
          <p:cNvPr id="32" name="Picture 31" descr="alert_open_cropped.png"/>
          <p:cNvPicPr>
            <a:picLocks noChangeAspect="1"/>
          </p:cNvPicPr>
          <p:nvPr/>
        </p:nvPicPr>
        <p:blipFill>
          <a:blip r:embed="rId6" cstate="print"/>
          <a:stretch>
            <a:fillRect/>
          </a:stretch>
        </p:blipFill>
        <p:spPr>
          <a:xfrm>
            <a:off x="2068394" y="1663208"/>
            <a:ext cx="2198263" cy="1433122"/>
          </a:xfrm>
          <a:prstGeom prst="rect">
            <a:avLst/>
          </a:prstGeom>
        </p:spPr>
      </p:pic>
      <p:sp>
        <p:nvSpPr>
          <p:cNvPr id="2" name="Title 1"/>
          <p:cNvSpPr>
            <a:spLocks noGrp="1"/>
          </p:cNvSpPr>
          <p:nvPr>
            <p:ph type="title"/>
          </p:nvPr>
        </p:nvSpPr>
        <p:spPr/>
        <p:txBody>
          <a:bodyPr/>
          <a:lstStyle/>
          <a:p>
            <a:r>
              <a:rPr lang="en-US" dirty="0" smtClean="0"/>
              <a:t>Employee Navigator Job Aid</a:t>
            </a:r>
            <a:endParaRPr lang="en-US" dirty="0"/>
          </a:p>
        </p:txBody>
      </p:sp>
      <p:sp>
        <p:nvSpPr>
          <p:cNvPr id="3" name="Content Placeholder 2"/>
          <p:cNvSpPr>
            <a:spLocks noGrp="1"/>
          </p:cNvSpPr>
          <p:nvPr>
            <p:ph idx="1"/>
          </p:nvPr>
        </p:nvSpPr>
        <p:spPr/>
        <p:txBody>
          <a:bodyPr/>
          <a:lstStyle/>
          <a:p>
            <a:r>
              <a:rPr lang="en-US" dirty="0" smtClean="0"/>
              <a:t>Opening Widgets and Workspaces</a:t>
            </a:r>
            <a:endParaRPr lang="en-US" dirty="0"/>
          </a:p>
        </p:txBody>
      </p:sp>
      <p:cxnSp>
        <p:nvCxnSpPr>
          <p:cNvPr id="33" name="AutoShape 7"/>
          <p:cNvCxnSpPr>
            <a:cxnSpLocks noChangeShapeType="1"/>
          </p:cNvCxnSpPr>
          <p:nvPr/>
        </p:nvCxnSpPr>
        <p:spPr bwMode="auto">
          <a:xfrm rot="16200000" flipH="1">
            <a:off x="1367522" y="1030786"/>
            <a:ext cx="364231" cy="1037514"/>
          </a:xfrm>
          <a:prstGeom prst="bentConnector2">
            <a:avLst/>
          </a:prstGeom>
          <a:noFill/>
          <a:ln w="19050">
            <a:solidFill>
              <a:schemeClr val="accent2"/>
            </a:solidFill>
            <a:miter lim="800000"/>
            <a:headEnd type="oval" w="med" len="med"/>
            <a:tailEnd type="triangle" w="med" len="med"/>
          </a:ln>
          <a:effectLst/>
        </p:spPr>
      </p:cxnSp>
      <p:cxnSp>
        <p:nvCxnSpPr>
          <p:cNvPr id="40" name="Straight Arrow Connector 39"/>
          <p:cNvCxnSpPr/>
          <p:nvPr/>
        </p:nvCxnSpPr>
        <p:spPr bwMode="auto">
          <a:xfrm>
            <a:off x="2912914" y="6816337"/>
            <a:ext cx="1810448" cy="0"/>
          </a:xfrm>
          <a:prstGeom prst="straightConnector1">
            <a:avLst/>
          </a:prstGeom>
          <a:solidFill>
            <a:schemeClr val="accent1"/>
          </a:solidFill>
          <a:ln w="19050" cap="flat" cmpd="sng" algn="ctr">
            <a:solidFill>
              <a:schemeClr val="accent4"/>
            </a:solidFill>
            <a:prstDash val="solid"/>
            <a:round/>
            <a:headEnd type="none" w="sm" len="sm"/>
            <a:tailEnd type="triangle"/>
          </a:ln>
          <a:effectLst/>
        </p:spPr>
      </p:cxnSp>
      <p:cxnSp>
        <p:nvCxnSpPr>
          <p:cNvPr id="43" name="Straight Arrow Connector 42"/>
          <p:cNvCxnSpPr/>
          <p:nvPr/>
        </p:nvCxnSpPr>
        <p:spPr bwMode="auto">
          <a:xfrm>
            <a:off x="2637221" y="1458009"/>
            <a:ext cx="0" cy="247040"/>
          </a:xfrm>
          <a:prstGeom prst="straightConnector1">
            <a:avLst/>
          </a:prstGeom>
          <a:solidFill>
            <a:schemeClr val="accent1"/>
          </a:solidFill>
          <a:ln w="19050" cap="flat" cmpd="sng" algn="ctr">
            <a:solidFill>
              <a:schemeClr val="accent2"/>
            </a:solidFill>
            <a:prstDash val="solid"/>
            <a:round/>
            <a:headEnd type="oval" w="med" len="med"/>
            <a:tailEnd type="triangle"/>
          </a:ln>
          <a:effectLst/>
        </p:spPr>
      </p:cxnSp>
      <p:cxnSp>
        <p:nvCxnSpPr>
          <p:cNvPr id="46" name="Straight Arrow Connector 45"/>
          <p:cNvCxnSpPr/>
          <p:nvPr/>
        </p:nvCxnSpPr>
        <p:spPr bwMode="auto">
          <a:xfrm>
            <a:off x="1555096" y="6281982"/>
            <a:ext cx="2559704" cy="0"/>
          </a:xfrm>
          <a:prstGeom prst="straightConnector1">
            <a:avLst/>
          </a:prstGeom>
          <a:solidFill>
            <a:schemeClr val="accent1"/>
          </a:solidFill>
          <a:ln w="19050" cap="flat" cmpd="sng" algn="ctr">
            <a:solidFill>
              <a:schemeClr val="accent4"/>
            </a:solidFill>
            <a:prstDash val="solid"/>
            <a:round/>
            <a:headEnd type="oval" w="med" len="med"/>
            <a:tailEnd type="triangle"/>
          </a:ln>
          <a:effectLst/>
        </p:spPr>
      </p:cxnSp>
      <p:sp>
        <p:nvSpPr>
          <p:cNvPr id="6" name="Text Box 6"/>
          <p:cNvSpPr txBox="1">
            <a:spLocks noChangeArrowheads="1"/>
          </p:cNvSpPr>
          <p:nvPr/>
        </p:nvSpPr>
        <p:spPr bwMode="auto">
          <a:xfrm>
            <a:off x="7996971" y="4855108"/>
            <a:ext cx="1655639" cy="472209"/>
          </a:xfrm>
          <a:prstGeom prst="rect">
            <a:avLst/>
          </a:prstGeom>
          <a:solidFill>
            <a:schemeClr val="accent1"/>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Active Widgets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b="1" dirty="0" smtClean="0">
                <a:solidFill>
                  <a:srgbClr val="FFFFFF"/>
                </a:solidFill>
                <a:latin typeface="Arial Narrow" pitchFamily="34" charset="0"/>
              </a:rPr>
              <a:t>W</a:t>
            </a:r>
            <a:r>
              <a:rPr lang="en-US" sz="800" dirty="0" smtClean="0">
                <a:solidFill>
                  <a:srgbClr val="FFFFFF"/>
                </a:solidFill>
                <a:latin typeface="Arial Narrow" pitchFamily="34" charset="0"/>
              </a:rPr>
              <a:t>idgets already in an open workspace appear grayed out in widget list.</a:t>
            </a:r>
            <a:endParaRPr lang="en-US" sz="800" dirty="0">
              <a:solidFill>
                <a:srgbClr val="FFFFFF"/>
              </a:solidFill>
              <a:latin typeface="Arial Narrow" pitchFamily="34" charset="0"/>
            </a:endParaRPr>
          </a:p>
        </p:txBody>
      </p:sp>
      <p:sp>
        <p:nvSpPr>
          <p:cNvPr id="12" name="Text Box 6"/>
          <p:cNvSpPr txBox="1">
            <a:spLocks noChangeArrowheads="1"/>
          </p:cNvSpPr>
          <p:nvPr/>
        </p:nvSpPr>
        <p:spPr bwMode="auto">
          <a:xfrm>
            <a:off x="389609" y="7038469"/>
            <a:ext cx="1216820" cy="472209"/>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Closing the Carousel</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Click the </a:t>
            </a:r>
            <a:r>
              <a:rPr lang="en-US" sz="800" b="1" dirty="0" smtClean="0">
                <a:solidFill>
                  <a:srgbClr val="FFFFFF"/>
                </a:solidFill>
                <a:latin typeface="Arial Narrow" pitchFamily="34" charset="0"/>
              </a:rPr>
              <a:t>Workspaces</a:t>
            </a:r>
            <a:r>
              <a:rPr lang="en-US" sz="800" dirty="0" smtClean="0">
                <a:solidFill>
                  <a:srgbClr val="FFFFFF"/>
                </a:solidFill>
                <a:latin typeface="Arial Narrow" pitchFamily="34" charset="0"/>
              </a:rPr>
              <a:t> tab to close the carousel.</a:t>
            </a:r>
            <a:endParaRPr lang="en-US" sz="800" dirty="0">
              <a:solidFill>
                <a:srgbClr val="FFFFFF"/>
              </a:solidFill>
              <a:latin typeface="Arial Narrow" pitchFamily="34" charset="0"/>
            </a:endParaRPr>
          </a:p>
        </p:txBody>
      </p:sp>
      <p:sp>
        <p:nvSpPr>
          <p:cNvPr id="5" name="Text Box 6"/>
          <p:cNvSpPr txBox="1">
            <a:spLocks noChangeArrowheads="1"/>
          </p:cNvSpPr>
          <p:nvPr/>
        </p:nvSpPr>
        <p:spPr bwMode="auto">
          <a:xfrm>
            <a:off x="389610" y="1909429"/>
            <a:ext cx="1282540" cy="841541"/>
          </a:xfrm>
          <a:prstGeom prst="rect">
            <a:avLst/>
          </a:prstGeom>
          <a:solidFill>
            <a:schemeClr val="accent2"/>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Alert Details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Click an item in the details of an alert to open the relevant widget. You can then take whatever actions are needed in the open widget.</a:t>
            </a:r>
            <a:endParaRPr lang="en-US" sz="800" dirty="0">
              <a:solidFill>
                <a:srgbClr val="FFFFFF"/>
              </a:solidFill>
              <a:latin typeface="Arial Narrow" pitchFamily="34" charset="0"/>
            </a:endParaRPr>
          </a:p>
        </p:txBody>
      </p:sp>
      <p:sp>
        <p:nvSpPr>
          <p:cNvPr id="9" name="Text Box 6"/>
          <p:cNvSpPr txBox="1">
            <a:spLocks noChangeArrowheads="1"/>
          </p:cNvSpPr>
          <p:nvPr/>
        </p:nvSpPr>
        <p:spPr bwMode="auto">
          <a:xfrm>
            <a:off x="2048846" y="801134"/>
            <a:ext cx="2198263" cy="718430"/>
          </a:xfrm>
          <a:prstGeom prst="rect">
            <a:avLst/>
          </a:prstGeom>
          <a:solidFill>
            <a:schemeClr val="accent2"/>
          </a:solidFill>
          <a:ln w="28575">
            <a:noFill/>
            <a:miter lim="800000"/>
            <a:headEnd/>
            <a:tailEnd/>
          </a:ln>
          <a:effectLst/>
        </p:spPr>
        <p:txBody>
          <a:bodyPr wrap="square" lIns="101882" tIns="50941" rIns="101882" bIns="50941">
            <a:spAutoFit/>
          </a:bodyPr>
          <a:lstStyle/>
          <a:p>
            <a:pPr lvl="0" algn="l" defTabSz="1019175">
              <a:spcBef>
                <a:spcPct val="50000"/>
              </a:spcBef>
            </a:pPr>
            <a:r>
              <a:rPr lang="en-US" sz="800" b="1" dirty="0" smtClean="0">
                <a:solidFill>
                  <a:srgbClr val="FFFFFF"/>
                </a:solidFill>
                <a:latin typeface="Arial Narrow" pitchFamily="34" charset="0"/>
              </a:rPr>
              <a:t>Alert Icons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Each type of alert has its own icon. A number in the icon’s corner indicates that there are items you should review. (The significance of the number itself depends on the specific alert.) Click an icon to view details.</a:t>
            </a:r>
          </a:p>
        </p:txBody>
      </p:sp>
      <p:sp>
        <p:nvSpPr>
          <p:cNvPr id="10" name="Text Box 6"/>
          <p:cNvSpPr txBox="1">
            <a:spLocks noChangeArrowheads="1"/>
          </p:cNvSpPr>
          <p:nvPr/>
        </p:nvSpPr>
        <p:spPr bwMode="auto">
          <a:xfrm>
            <a:off x="389609" y="862690"/>
            <a:ext cx="1282540" cy="595319"/>
          </a:xfrm>
          <a:prstGeom prst="rect">
            <a:avLst/>
          </a:prstGeom>
          <a:solidFill>
            <a:schemeClr val="accent2"/>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Refresh</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Click the </a:t>
            </a:r>
            <a:r>
              <a:rPr lang="en-US" sz="800" b="1" dirty="0" smtClean="0">
                <a:solidFill>
                  <a:srgbClr val="FFFFFF"/>
                </a:solidFill>
                <a:latin typeface="Arial Narrow" pitchFamily="34" charset="0"/>
              </a:rPr>
              <a:t>Refresh</a:t>
            </a:r>
            <a:r>
              <a:rPr lang="en-US" sz="800" dirty="0" smtClean="0">
                <a:solidFill>
                  <a:srgbClr val="FFFFFF"/>
                </a:solidFill>
                <a:latin typeface="Arial Narrow" pitchFamily="34" charset="0"/>
              </a:rPr>
              <a:t> icon to get immediate updates to your Alerts.</a:t>
            </a:r>
            <a:endParaRPr lang="en-US" sz="800" dirty="0">
              <a:solidFill>
                <a:srgbClr val="FFFFFF"/>
              </a:solidFill>
              <a:latin typeface="Arial Narrow" pitchFamily="34" charset="0"/>
            </a:endParaRPr>
          </a:p>
        </p:txBody>
      </p:sp>
      <p:sp>
        <p:nvSpPr>
          <p:cNvPr id="39" name="Rectangle 38"/>
          <p:cNvSpPr/>
          <p:nvPr/>
        </p:nvSpPr>
        <p:spPr bwMode="auto">
          <a:xfrm>
            <a:off x="1811917" y="3246850"/>
            <a:ext cx="1100997" cy="220373"/>
          </a:xfrm>
          <a:prstGeom prst="rect">
            <a:avLst/>
          </a:pr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accent2"/>
              </a:solidFill>
              <a:effectLst/>
              <a:latin typeface="Arial" charset="0"/>
            </a:endParaRPr>
          </a:p>
        </p:txBody>
      </p:sp>
      <p:sp>
        <p:nvSpPr>
          <p:cNvPr id="30" name="Rectangle 29"/>
          <p:cNvSpPr/>
          <p:nvPr/>
        </p:nvSpPr>
        <p:spPr bwMode="auto">
          <a:xfrm>
            <a:off x="2932459" y="3257270"/>
            <a:ext cx="1182341" cy="209953"/>
          </a:xfrm>
          <a:prstGeom prst="rect">
            <a:avLst/>
          </a:prstGeom>
          <a:noFill/>
          <a:ln w="254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FFFFFF"/>
              </a:solidFill>
              <a:effectLst/>
              <a:latin typeface="Arial" charset="0"/>
            </a:endParaRPr>
          </a:p>
        </p:txBody>
      </p:sp>
      <p:cxnSp>
        <p:nvCxnSpPr>
          <p:cNvPr id="57" name="Straight Arrow Connector 56"/>
          <p:cNvCxnSpPr/>
          <p:nvPr/>
        </p:nvCxnSpPr>
        <p:spPr bwMode="auto">
          <a:xfrm flipH="1">
            <a:off x="4125677" y="4617069"/>
            <a:ext cx="306392" cy="0"/>
          </a:xfrm>
          <a:prstGeom prst="straightConnector1">
            <a:avLst/>
          </a:prstGeom>
          <a:solidFill>
            <a:schemeClr val="accent1"/>
          </a:solidFill>
          <a:ln w="25400" cap="flat" cmpd="sng" algn="ctr">
            <a:solidFill>
              <a:schemeClr val="accent1"/>
            </a:solidFill>
            <a:prstDash val="solid"/>
            <a:round/>
            <a:headEnd type="none" w="med" len="med"/>
            <a:tailEnd type="none"/>
          </a:ln>
          <a:effectLst/>
        </p:spPr>
      </p:cxnSp>
      <p:sp>
        <p:nvSpPr>
          <p:cNvPr id="70" name="TextBox 69"/>
          <p:cNvSpPr txBox="1"/>
          <p:nvPr/>
        </p:nvSpPr>
        <p:spPr>
          <a:xfrm>
            <a:off x="5089871" y="5866137"/>
            <a:ext cx="646331" cy="400110"/>
          </a:xfrm>
          <a:prstGeom prst="rect">
            <a:avLst/>
          </a:prstGeom>
          <a:noFill/>
          <a:ln>
            <a:noFill/>
          </a:ln>
        </p:spPr>
        <p:txBody>
          <a:bodyPr wrap="none" rtlCol="0">
            <a:spAutoFit/>
          </a:bodyPr>
          <a:lstStyle/>
          <a:p>
            <a:r>
              <a:rPr lang="en-US" sz="1000" b="1" dirty="0" smtClean="0">
                <a:solidFill>
                  <a:srgbClr val="FFFFFF"/>
                </a:solidFill>
              </a:rPr>
              <a:t>Related</a:t>
            </a:r>
          </a:p>
          <a:p>
            <a:r>
              <a:rPr lang="en-US" sz="1000" b="1" dirty="0" smtClean="0">
                <a:solidFill>
                  <a:srgbClr val="FFFFFF"/>
                </a:solidFill>
              </a:rPr>
              <a:t>Item</a:t>
            </a:r>
            <a:endParaRPr lang="en-US" sz="1000" b="1" dirty="0">
              <a:solidFill>
                <a:srgbClr val="FFFFFF"/>
              </a:solidFill>
            </a:endParaRPr>
          </a:p>
        </p:txBody>
      </p:sp>
      <p:sp>
        <p:nvSpPr>
          <p:cNvPr id="72" name="Oval 71"/>
          <p:cNvSpPr/>
          <p:nvPr/>
        </p:nvSpPr>
        <p:spPr bwMode="auto">
          <a:xfrm>
            <a:off x="4477255" y="3085893"/>
            <a:ext cx="614477" cy="516438"/>
          </a:xfrm>
          <a:prstGeom prst="ellipse">
            <a:avLst/>
          </a:prstGeom>
          <a:solidFill>
            <a:schemeClr val="accent4"/>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accent4"/>
              </a:solidFill>
              <a:effectLst/>
              <a:latin typeface="Arial" charset="0"/>
            </a:endParaRPr>
          </a:p>
        </p:txBody>
      </p:sp>
      <p:sp>
        <p:nvSpPr>
          <p:cNvPr id="73" name="TextBox 72"/>
          <p:cNvSpPr txBox="1"/>
          <p:nvPr/>
        </p:nvSpPr>
        <p:spPr>
          <a:xfrm>
            <a:off x="4426569" y="3221002"/>
            <a:ext cx="731290" cy="246221"/>
          </a:xfrm>
          <a:prstGeom prst="rect">
            <a:avLst/>
          </a:prstGeom>
          <a:noFill/>
        </p:spPr>
        <p:txBody>
          <a:bodyPr wrap="none" rtlCol="0">
            <a:spAutoFit/>
          </a:bodyPr>
          <a:lstStyle/>
          <a:p>
            <a:r>
              <a:rPr lang="en-US" sz="1000" b="1" dirty="0" smtClean="0">
                <a:solidFill>
                  <a:srgbClr val="FFFFFF"/>
                </a:solidFill>
              </a:rPr>
              <a:t>Carousel</a:t>
            </a:r>
            <a:endParaRPr lang="en-US" sz="1000" b="1" dirty="0">
              <a:solidFill>
                <a:srgbClr val="FFFFFF"/>
              </a:solidFill>
            </a:endParaRPr>
          </a:p>
        </p:txBody>
      </p:sp>
      <p:cxnSp>
        <p:nvCxnSpPr>
          <p:cNvPr id="74" name="Straight Arrow Connector 73"/>
          <p:cNvCxnSpPr>
            <a:stCxn id="39" idx="1"/>
          </p:cNvCxnSpPr>
          <p:nvPr/>
        </p:nvCxnSpPr>
        <p:spPr bwMode="auto">
          <a:xfrm flipH="1">
            <a:off x="690453" y="3357037"/>
            <a:ext cx="1121464" cy="811"/>
          </a:xfrm>
          <a:prstGeom prst="straightConnector1">
            <a:avLst/>
          </a:prstGeom>
          <a:solidFill>
            <a:schemeClr val="accent1"/>
          </a:solidFill>
          <a:ln w="25400" cap="flat" cmpd="sng" algn="ctr">
            <a:solidFill>
              <a:schemeClr val="accent2"/>
            </a:solidFill>
            <a:prstDash val="solid"/>
            <a:round/>
            <a:headEnd type="none" w="med" len="med"/>
            <a:tailEnd type="none"/>
          </a:ln>
          <a:effectLst/>
        </p:spPr>
      </p:cxnSp>
      <p:sp>
        <p:nvSpPr>
          <p:cNvPr id="75" name="Oval 74"/>
          <p:cNvSpPr/>
          <p:nvPr/>
        </p:nvSpPr>
        <p:spPr bwMode="auto">
          <a:xfrm>
            <a:off x="380750" y="3127363"/>
            <a:ext cx="580712" cy="506036"/>
          </a:xfrm>
          <a:prstGeom prst="ellipse">
            <a:avLst/>
          </a:prstGeom>
          <a:solidFill>
            <a:schemeClr val="accent2"/>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accent2"/>
              </a:solidFill>
              <a:effectLst/>
              <a:latin typeface="Arial" charset="0"/>
            </a:endParaRPr>
          </a:p>
        </p:txBody>
      </p:sp>
      <p:sp>
        <p:nvSpPr>
          <p:cNvPr id="76" name="TextBox 75"/>
          <p:cNvSpPr txBox="1"/>
          <p:nvPr/>
        </p:nvSpPr>
        <p:spPr>
          <a:xfrm>
            <a:off x="389609" y="3257270"/>
            <a:ext cx="546946" cy="246221"/>
          </a:xfrm>
          <a:prstGeom prst="rect">
            <a:avLst/>
          </a:prstGeom>
          <a:noFill/>
          <a:ln>
            <a:noFill/>
          </a:ln>
        </p:spPr>
        <p:txBody>
          <a:bodyPr wrap="none" rtlCol="0">
            <a:spAutoFit/>
          </a:bodyPr>
          <a:lstStyle/>
          <a:p>
            <a:r>
              <a:rPr lang="en-US" sz="1000" b="1" dirty="0" smtClean="0">
                <a:solidFill>
                  <a:srgbClr val="FFFFFF"/>
                </a:solidFill>
              </a:rPr>
              <a:t>Alerts</a:t>
            </a:r>
            <a:endParaRPr lang="en-US" sz="1000" b="1" dirty="0">
              <a:solidFill>
                <a:srgbClr val="FFFFFF"/>
              </a:solidFill>
            </a:endParaRPr>
          </a:p>
        </p:txBody>
      </p:sp>
      <p:sp>
        <p:nvSpPr>
          <p:cNvPr id="78" name="Text Box 6"/>
          <p:cNvSpPr txBox="1">
            <a:spLocks noChangeArrowheads="1"/>
          </p:cNvSpPr>
          <p:nvPr/>
        </p:nvSpPr>
        <p:spPr bwMode="auto">
          <a:xfrm>
            <a:off x="389610" y="5889786"/>
            <a:ext cx="1216819" cy="964651"/>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Additional Workspaces</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Click an item in the carousel to open an additional workspace. To close that workspace later, hover over its tab and click the Close (</a:t>
            </a:r>
            <a:r>
              <a:rPr lang="en-US" sz="800" b="1" dirty="0" smtClean="0">
                <a:solidFill>
                  <a:srgbClr val="FFFFFF"/>
                </a:solidFill>
                <a:latin typeface="Arial Narrow" pitchFamily="34" charset="0"/>
              </a:rPr>
              <a:t>X</a:t>
            </a:r>
            <a:r>
              <a:rPr lang="en-US" sz="800" dirty="0" smtClean="0">
                <a:solidFill>
                  <a:srgbClr val="FFFFFF"/>
                </a:solidFill>
                <a:latin typeface="Arial Narrow" pitchFamily="34" charset="0"/>
              </a:rPr>
              <a:t>) button.</a:t>
            </a:r>
            <a:endParaRPr lang="en-US" sz="800" dirty="0">
              <a:solidFill>
                <a:srgbClr val="FFFFFF"/>
              </a:solidFill>
              <a:latin typeface="Arial Narrow" pitchFamily="34" charset="0"/>
            </a:endParaRPr>
          </a:p>
        </p:txBody>
      </p:sp>
      <p:sp>
        <p:nvSpPr>
          <p:cNvPr id="82" name="Text Box 6"/>
          <p:cNvSpPr txBox="1">
            <a:spLocks noChangeArrowheads="1"/>
          </p:cNvSpPr>
          <p:nvPr/>
        </p:nvSpPr>
        <p:spPr bwMode="auto">
          <a:xfrm>
            <a:off x="7996971" y="5478664"/>
            <a:ext cx="1655639" cy="1949536"/>
          </a:xfrm>
          <a:prstGeom prst="rect">
            <a:avLst/>
          </a:prstGeom>
          <a:solidFill>
            <a:schemeClr val="accent1"/>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Activating a Widget</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There are two ways to activate a widget in the </a:t>
            </a:r>
            <a:r>
              <a:rPr lang="en-US" sz="800" b="1" dirty="0" smtClean="0">
                <a:solidFill>
                  <a:srgbClr val="FFFFFF"/>
                </a:solidFill>
                <a:latin typeface="Arial Narrow" pitchFamily="34" charset="0"/>
              </a:rPr>
              <a:t>Related Items </a:t>
            </a:r>
            <a:r>
              <a:rPr lang="en-US" sz="800" dirty="0" smtClean="0">
                <a:solidFill>
                  <a:srgbClr val="FFFFFF"/>
                </a:solidFill>
                <a:latin typeface="Arial Narrow" pitchFamily="34" charset="0"/>
              </a:rPr>
              <a:t>pane.</a:t>
            </a:r>
            <a:r>
              <a:rPr lang="en-US" sz="800" dirty="0">
                <a:solidFill>
                  <a:srgbClr val="FFFFFF"/>
                </a:solidFill>
                <a:latin typeface="Arial Narrow" pitchFamily="34" charset="0"/>
              </a:rPr>
              <a:t/>
            </a:r>
            <a:br>
              <a:rPr lang="en-US" sz="800" dirty="0">
                <a:solidFill>
                  <a:srgbClr val="FFFFFF"/>
                </a:solidFill>
                <a:latin typeface="Arial Narrow" pitchFamily="34" charset="0"/>
              </a:rPr>
            </a:br>
            <a:r>
              <a:rPr lang="en-US" sz="800" dirty="0" smtClean="0">
                <a:solidFill>
                  <a:srgbClr val="FFFFFF"/>
                </a:solidFill>
                <a:latin typeface="Arial Narrow" pitchFamily="34" charset="0"/>
              </a:rPr>
              <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To add it to the current workspace, drag it out of the pane and release it over a widget in the workspace.</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To work with the widget in a separate workspace, click the widget while it is still in the pane. To close that workspace later, hover over its tab and click the Close (</a:t>
            </a:r>
            <a:r>
              <a:rPr lang="en-US" sz="800" b="1" dirty="0" smtClean="0">
                <a:solidFill>
                  <a:srgbClr val="FFFFFF"/>
                </a:solidFill>
                <a:latin typeface="Arial Narrow" pitchFamily="34" charset="0"/>
              </a:rPr>
              <a:t>X</a:t>
            </a:r>
            <a:r>
              <a:rPr lang="en-US" sz="800" dirty="0" smtClean="0">
                <a:solidFill>
                  <a:srgbClr val="FFFFFF"/>
                </a:solidFill>
                <a:latin typeface="Arial Narrow" pitchFamily="34" charset="0"/>
              </a:rPr>
              <a:t>) button.</a:t>
            </a:r>
            <a:br>
              <a:rPr lang="en-US" sz="800" dirty="0" smtClean="0">
                <a:solidFill>
                  <a:srgbClr val="FFFFFF"/>
                </a:solidFill>
                <a:latin typeface="Arial Narrow" pitchFamily="34" charset="0"/>
              </a:rPr>
            </a:br>
            <a:r>
              <a:rPr lang="en-US" sz="800" dirty="0" smtClean="0">
                <a:solidFill>
                  <a:srgbClr val="FFFFFF"/>
                </a:solidFill>
                <a:latin typeface="Arial Narrow" pitchFamily="34" charset="0"/>
              </a:rPr>
              <a:t/>
            </a:r>
            <a:br>
              <a:rPr lang="en-US" sz="800" dirty="0" smtClean="0">
                <a:solidFill>
                  <a:srgbClr val="FFFFFF"/>
                </a:solidFill>
                <a:latin typeface="Arial Narrow" pitchFamily="34" charset="0"/>
              </a:rPr>
            </a:br>
            <a:endParaRPr lang="en-US" sz="800" dirty="0" smtClean="0">
              <a:solidFill>
                <a:srgbClr val="FFFFFF"/>
              </a:solidFill>
              <a:latin typeface="Arial Narrow" pitchFamily="34" charset="0"/>
            </a:endParaRPr>
          </a:p>
        </p:txBody>
      </p:sp>
      <p:sp>
        <p:nvSpPr>
          <p:cNvPr id="85" name="Text Box 6"/>
          <p:cNvSpPr txBox="1">
            <a:spLocks noChangeArrowheads="1"/>
          </p:cNvSpPr>
          <p:nvPr/>
        </p:nvSpPr>
        <p:spPr bwMode="auto">
          <a:xfrm>
            <a:off x="7996971" y="3937707"/>
            <a:ext cx="1655639" cy="718430"/>
          </a:xfrm>
          <a:prstGeom prst="rect">
            <a:avLst/>
          </a:prstGeom>
          <a:solidFill>
            <a:schemeClr val="accent1"/>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Closing the Related Items Pane</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Click the right arrow to close the </a:t>
            </a:r>
            <a:r>
              <a:rPr lang="en-US" sz="800" b="1" dirty="0" smtClean="0">
                <a:solidFill>
                  <a:srgbClr val="FFFFFF"/>
                </a:solidFill>
                <a:latin typeface="Arial Narrow" pitchFamily="34" charset="0"/>
              </a:rPr>
              <a:t>Related Items </a:t>
            </a:r>
            <a:r>
              <a:rPr lang="en-US" sz="800" dirty="0" smtClean="0">
                <a:solidFill>
                  <a:srgbClr val="FFFFFF"/>
                </a:solidFill>
                <a:latin typeface="Arial Narrow" pitchFamily="34" charset="0"/>
              </a:rPr>
              <a:t>pane. When closed, click the left arrow to open it.</a:t>
            </a:r>
            <a:br>
              <a:rPr lang="en-US" sz="800" dirty="0" smtClean="0">
                <a:solidFill>
                  <a:srgbClr val="FFFFFF"/>
                </a:solidFill>
                <a:latin typeface="Arial Narrow" pitchFamily="34" charset="0"/>
              </a:rPr>
            </a:br>
            <a:endParaRPr lang="en-US" sz="800" dirty="0">
              <a:solidFill>
                <a:srgbClr val="FFFFFF"/>
              </a:solidFill>
              <a:latin typeface="Arial Narrow" pitchFamily="34" charset="0"/>
            </a:endParaRPr>
          </a:p>
        </p:txBody>
      </p:sp>
      <p:pic>
        <p:nvPicPr>
          <p:cNvPr id="95" name="Picture 94" descr="related_items_pane_closed_cropped.png"/>
          <p:cNvPicPr>
            <a:picLocks noChangeAspect="1"/>
          </p:cNvPicPr>
          <p:nvPr/>
        </p:nvPicPr>
        <p:blipFill>
          <a:blip r:embed="rId7" cstate="print"/>
          <a:stretch>
            <a:fillRect/>
          </a:stretch>
        </p:blipFill>
        <p:spPr>
          <a:xfrm rot="600000">
            <a:off x="9229522" y="4453379"/>
            <a:ext cx="440055" cy="280035"/>
          </a:xfrm>
          <a:prstGeom prst="rect">
            <a:avLst/>
          </a:prstGeom>
          <a:effectLst>
            <a:outerShdw blurRad="50800" dist="38100" dir="2700000" algn="tl" rotWithShape="0">
              <a:prstClr val="black">
                <a:alpha val="40000"/>
              </a:prstClr>
            </a:outerShdw>
          </a:effectLst>
        </p:spPr>
      </p:pic>
      <p:sp>
        <p:nvSpPr>
          <p:cNvPr id="103" name="Text Box 6"/>
          <p:cNvSpPr txBox="1">
            <a:spLocks noChangeArrowheads="1"/>
          </p:cNvSpPr>
          <p:nvPr/>
        </p:nvSpPr>
        <p:spPr bwMode="auto">
          <a:xfrm>
            <a:off x="1763865" y="6387963"/>
            <a:ext cx="1403660" cy="718430"/>
          </a:xfrm>
          <a:prstGeom prst="rect">
            <a:avLst/>
          </a:prstGeom>
          <a:solidFill>
            <a:schemeClr val="accent4"/>
          </a:solidFill>
          <a:ln w="28575">
            <a:noFill/>
            <a:miter lim="800000"/>
            <a:headEnd/>
            <a:tailEnd/>
          </a:ln>
          <a:effectLst/>
        </p:spPr>
        <p:txBody>
          <a:bodyPr wrap="square" lIns="101882" tIns="50941" rIns="101882" bIns="50941">
            <a:spAutoFit/>
          </a:bodyPr>
          <a:lstStyle/>
          <a:p>
            <a:pPr algn="l" defTabSz="1019175">
              <a:spcBef>
                <a:spcPct val="50000"/>
              </a:spcBef>
            </a:pPr>
            <a:r>
              <a:rPr lang="en-US" sz="800" b="1" dirty="0" smtClean="0">
                <a:solidFill>
                  <a:srgbClr val="FFFFFF"/>
                </a:solidFill>
                <a:latin typeface="Arial Narrow" pitchFamily="34" charset="0"/>
              </a:rPr>
              <a:t>Cycling the Carousel</a:t>
            </a:r>
            <a:r>
              <a:rPr lang="en-US" sz="800" b="1" dirty="0">
                <a:solidFill>
                  <a:srgbClr val="FFFFFF"/>
                </a:solidFill>
                <a:latin typeface="Arial Narrow" pitchFamily="34" charset="0"/>
              </a:rPr>
              <a:t/>
            </a:r>
            <a:br>
              <a:rPr lang="en-US" sz="800" b="1" dirty="0">
                <a:solidFill>
                  <a:srgbClr val="FFFFFF"/>
                </a:solidFill>
                <a:latin typeface="Arial Narrow" pitchFamily="34" charset="0"/>
              </a:rPr>
            </a:br>
            <a:r>
              <a:rPr lang="en-US" sz="800" dirty="0" smtClean="0">
                <a:solidFill>
                  <a:srgbClr val="FFFFFF"/>
                </a:solidFill>
                <a:latin typeface="Arial Narrow" pitchFamily="34" charset="0"/>
              </a:rPr>
              <a:t>If there is more than one workspace in the carousel, use the arrows to cycle through the additional workspaces.</a:t>
            </a:r>
            <a:endParaRPr lang="en-US" sz="800" dirty="0">
              <a:solidFill>
                <a:srgbClr val="FFFFFF"/>
              </a:solidFill>
              <a:latin typeface="Arial Narrow" pitchFamily="34" charset="0"/>
            </a:endParaRPr>
          </a:p>
        </p:txBody>
      </p:sp>
      <p:cxnSp>
        <p:nvCxnSpPr>
          <p:cNvPr id="64" name="Straight Arrow Connector 63"/>
          <p:cNvCxnSpPr/>
          <p:nvPr/>
        </p:nvCxnSpPr>
        <p:spPr bwMode="auto">
          <a:xfrm>
            <a:off x="1627184" y="2323508"/>
            <a:ext cx="635700" cy="0"/>
          </a:xfrm>
          <a:prstGeom prst="straightConnector1">
            <a:avLst/>
          </a:prstGeom>
          <a:solidFill>
            <a:schemeClr val="accent1"/>
          </a:solidFill>
          <a:ln w="19050" cap="flat" cmpd="sng" algn="ctr">
            <a:solidFill>
              <a:schemeClr val="accent2"/>
            </a:solidFill>
            <a:prstDash val="solid"/>
            <a:round/>
            <a:headEnd type="oval" w="med" len="med"/>
            <a:tailEnd type="triangle"/>
          </a:ln>
          <a:effectLst/>
        </p:spPr>
      </p:cxnSp>
      <p:cxnSp>
        <p:nvCxnSpPr>
          <p:cNvPr id="71" name="AutoShape 7"/>
          <p:cNvCxnSpPr>
            <a:cxnSpLocks noChangeShapeType="1"/>
          </p:cNvCxnSpPr>
          <p:nvPr/>
        </p:nvCxnSpPr>
        <p:spPr bwMode="auto">
          <a:xfrm rot="10800000" flipV="1">
            <a:off x="6756834" y="5167412"/>
            <a:ext cx="1287762" cy="152149"/>
          </a:xfrm>
          <a:prstGeom prst="bentConnector3">
            <a:avLst>
              <a:gd name="adj1" fmla="val 15618"/>
            </a:avLst>
          </a:prstGeom>
          <a:noFill/>
          <a:ln w="19050">
            <a:solidFill>
              <a:schemeClr val="accent1"/>
            </a:solidFill>
            <a:miter lim="800000"/>
            <a:headEnd type="oval" w="med" len="med"/>
            <a:tailEnd type="triangle" w="med" len="med"/>
          </a:ln>
          <a:effectLst/>
        </p:spPr>
      </p:cxnSp>
      <p:cxnSp>
        <p:nvCxnSpPr>
          <p:cNvPr id="89" name="Straight Arrow Connector 88"/>
          <p:cNvCxnSpPr/>
          <p:nvPr/>
        </p:nvCxnSpPr>
        <p:spPr bwMode="auto">
          <a:xfrm>
            <a:off x="1403920" y="7209533"/>
            <a:ext cx="2263205" cy="0"/>
          </a:xfrm>
          <a:prstGeom prst="straightConnector1">
            <a:avLst/>
          </a:prstGeom>
          <a:solidFill>
            <a:schemeClr val="accent1"/>
          </a:solidFill>
          <a:ln w="19050" cap="flat" cmpd="sng" algn="ctr">
            <a:solidFill>
              <a:schemeClr val="accent4"/>
            </a:solidFill>
            <a:prstDash val="solid"/>
            <a:round/>
            <a:headEnd type="oval" w="med" len="med"/>
            <a:tailEnd type="triangle"/>
          </a:ln>
          <a:effectLst/>
        </p:spPr>
      </p:cxnSp>
      <p:cxnSp>
        <p:nvCxnSpPr>
          <p:cNvPr id="96" name="Straight Arrow Connector 95"/>
          <p:cNvCxnSpPr/>
          <p:nvPr/>
        </p:nvCxnSpPr>
        <p:spPr bwMode="auto">
          <a:xfrm>
            <a:off x="7251795" y="4133874"/>
            <a:ext cx="0" cy="323782"/>
          </a:xfrm>
          <a:prstGeom prst="straightConnector1">
            <a:avLst/>
          </a:prstGeom>
          <a:solidFill>
            <a:schemeClr val="accent1"/>
          </a:solidFill>
          <a:ln w="19050" cap="flat" cmpd="sng" algn="ctr">
            <a:solidFill>
              <a:schemeClr val="accent1"/>
            </a:solidFill>
            <a:prstDash val="solid"/>
            <a:round/>
            <a:headEnd type="none" w="sm" len="sm"/>
            <a:tailEnd type="triangle"/>
          </a:ln>
          <a:effectLst/>
        </p:spPr>
      </p:cxnSp>
      <p:cxnSp>
        <p:nvCxnSpPr>
          <p:cNvPr id="98" name="Straight Arrow Connector 97"/>
          <p:cNvCxnSpPr/>
          <p:nvPr/>
        </p:nvCxnSpPr>
        <p:spPr bwMode="auto">
          <a:xfrm flipH="1">
            <a:off x="7248035" y="4138799"/>
            <a:ext cx="782574" cy="0"/>
          </a:xfrm>
          <a:prstGeom prst="straightConnector1">
            <a:avLst/>
          </a:prstGeom>
          <a:solidFill>
            <a:schemeClr val="accent1"/>
          </a:solidFill>
          <a:ln w="19050" cap="flat" cmpd="sng" algn="ctr">
            <a:solidFill>
              <a:schemeClr val="accent1"/>
            </a:solidFill>
            <a:prstDash val="solid"/>
            <a:round/>
            <a:headEnd type="oval" w="med" len="med"/>
            <a:tailEnd type="none"/>
          </a:ln>
          <a:effectLst/>
        </p:spPr>
      </p:cxnSp>
      <p:cxnSp>
        <p:nvCxnSpPr>
          <p:cNvPr id="107" name="Straight Arrow Connector 106"/>
          <p:cNvCxnSpPr/>
          <p:nvPr/>
        </p:nvCxnSpPr>
        <p:spPr bwMode="auto">
          <a:xfrm flipH="1">
            <a:off x="6943235" y="6219584"/>
            <a:ext cx="1086879" cy="0"/>
          </a:xfrm>
          <a:prstGeom prst="straightConnector1">
            <a:avLst/>
          </a:prstGeom>
          <a:solidFill>
            <a:schemeClr val="accent1"/>
          </a:solidFill>
          <a:ln w="19050" cap="flat" cmpd="sng" algn="ctr">
            <a:solidFill>
              <a:schemeClr val="accent1"/>
            </a:solidFill>
            <a:prstDash val="solid"/>
            <a:round/>
            <a:headEnd type="oval" w="med" len="med"/>
            <a:tailEnd type="triangle"/>
          </a:ln>
          <a:effectLst/>
        </p:spPr>
      </p:cxnSp>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3188" y="282338"/>
            <a:ext cx="1682545" cy="549436"/>
          </a:xfrm>
          <a:prstGeom prst="rect">
            <a:avLst/>
          </a:prstGeom>
        </p:spPr>
      </p:pic>
      <p:sp>
        <p:nvSpPr>
          <p:cNvPr id="60" name="Oval 59"/>
          <p:cNvSpPr/>
          <p:nvPr/>
        </p:nvSpPr>
        <p:spPr bwMode="auto">
          <a:xfrm>
            <a:off x="4380462" y="4309831"/>
            <a:ext cx="614477" cy="614477"/>
          </a:xfrm>
          <a:prstGeom prst="ellipse">
            <a:avLst/>
          </a:prstGeom>
          <a:solidFill>
            <a:schemeClr val="accent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accent4"/>
              </a:solidFill>
              <a:effectLst/>
              <a:latin typeface="Arial" charset="0"/>
            </a:endParaRPr>
          </a:p>
        </p:txBody>
      </p:sp>
      <p:sp>
        <p:nvSpPr>
          <p:cNvPr id="61" name="TextBox 60"/>
          <p:cNvSpPr txBox="1"/>
          <p:nvPr/>
        </p:nvSpPr>
        <p:spPr>
          <a:xfrm>
            <a:off x="4364536" y="4417014"/>
            <a:ext cx="646331" cy="400110"/>
          </a:xfrm>
          <a:prstGeom prst="rect">
            <a:avLst/>
          </a:prstGeom>
          <a:noFill/>
          <a:ln>
            <a:noFill/>
          </a:ln>
        </p:spPr>
        <p:txBody>
          <a:bodyPr wrap="none" rtlCol="0">
            <a:spAutoFit/>
          </a:bodyPr>
          <a:lstStyle/>
          <a:p>
            <a:r>
              <a:rPr lang="en-US" sz="1000" b="1" dirty="0" smtClean="0">
                <a:solidFill>
                  <a:srgbClr val="FFFFFF"/>
                </a:solidFill>
              </a:rPr>
              <a:t>Related</a:t>
            </a:r>
          </a:p>
          <a:p>
            <a:r>
              <a:rPr lang="en-US" sz="1000" b="1" dirty="0" smtClean="0">
                <a:solidFill>
                  <a:srgbClr val="FFFFFF"/>
                </a:solidFill>
              </a:rPr>
              <a:t>Items</a:t>
            </a:r>
            <a:endParaRPr lang="en-US" sz="1000" b="1" dirty="0">
              <a:solidFill>
                <a:srgbClr val="FFFFFF"/>
              </a:solidFill>
            </a:endParaRPr>
          </a:p>
        </p:txBody>
      </p:sp>
      <p:cxnSp>
        <p:nvCxnSpPr>
          <p:cNvPr id="49" name="Straight Arrow Connector 48"/>
          <p:cNvCxnSpPr>
            <a:stCxn id="30" idx="3"/>
          </p:cNvCxnSpPr>
          <p:nvPr/>
        </p:nvCxnSpPr>
        <p:spPr bwMode="auto">
          <a:xfrm>
            <a:off x="4114800" y="3362247"/>
            <a:ext cx="353777" cy="0"/>
          </a:xfrm>
          <a:prstGeom prst="straightConnector1">
            <a:avLst/>
          </a:prstGeom>
          <a:solidFill>
            <a:schemeClr val="accent1"/>
          </a:solidFill>
          <a:ln w="25400" cap="flat" cmpd="sng" algn="ctr">
            <a:solidFill>
              <a:schemeClr val="accent4"/>
            </a:solidFill>
            <a:prstDash val="solid"/>
            <a:round/>
            <a:headEnd type="none" w="med" len="med"/>
            <a:tailEnd type="none"/>
          </a:ln>
          <a:effectLst/>
        </p:spPr>
      </p:cxnSp>
      <p:pic>
        <p:nvPicPr>
          <p:cNvPr id="67" name="Picture 2" descr="C:\Projects_Current\Navigator_Job_Aids\images\my_calendar_inside.png"/>
          <p:cNvPicPr>
            <a:picLocks noChangeAspect="1" noChangeArrowheads="1"/>
          </p:cNvPicPr>
          <p:nvPr/>
        </p:nvPicPr>
        <p:blipFill>
          <a:blip r:embed="rId9" cstate="print"/>
          <a:srcRect/>
          <a:stretch>
            <a:fillRect/>
          </a:stretch>
        </p:blipFill>
        <p:spPr bwMode="auto">
          <a:xfrm>
            <a:off x="5417193" y="943790"/>
            <a:ext cx="3688340" cy="2206336"/>
          </a:xfrm>
          <a:prstGeom prst="rect">
            <a:avLst/>
          </a:prstGeom>
          <a:noFill/>
        </p:spPr>
      </p:pic>
      <p:cxnSp>
        <p:nvCxnSpPr>
          <p:cNvPr id="68" name="Straight Arrow Connector 67"/>
          <p:cNvCxnSpPr/>
          <p:nvPr/>
        </p:nvCxnSpPr>
        <p:spPr bwMode="auto">
          <a:xfrm>
            <a:off x="6044148" y="1347810"/>
            <a:ext cx="1" cy="2032571"/>
          </a:xfrm>
          <a:prstGeom prst="straightConnector1">
            <a:avLst/>
          </a:prstGeom>
          <a:solidFill>
            <a:schemeClr val="accent1"/>
          </a:solidFill>
          <a:ln w="25400" cap="flat" cmpd="sng" algn="ctr">
            <a:solidFill>
              <a:schemeClr val="accent2"/>
            </a:solidFill>
            <a:prstDash val="solid"/>
            <a:round/>
            <a:headEnd type="none" w="med" len="med"/>
            <a:tailEnd type="none"/>
          </a:ln>
          <a:effectLst>
            <a:outerShdw dist="12700" dir="2700000" algn="tl" rotWithShape="0">
              <a:srgbClr val="FFFFFF">
                <a:alpha val="50000"/>
              </a:srgbClr>
            </a:outerShdw>
          </a:effectLst>
        </p:spPr>
      </p:cxnSp>
      <p:cxnSp>
        <p:nvCxnSpPr>
          <p:cNvPr id="69" name="Straight Arrow Connector 68"/>
          <p:cNvCxnSpPr/>
          <p:nvPr/>
        </p:nvCxnSpPr>
        <p:spPr bwMode="auto">
          <a:xfrm>
            <a:off x="7639322" y="3051090"/>
            <a:ext cx="0" cy="294488"/>
          </a:xfrm>
          <a:prstGeom prst="straightConnector1">
            <a:avLst/>
          </a:prstGeom>
          <a:solidFill>
            <a:schemeClr val="accent1"/>
          </a:solidFill>
          <a:ln w="25400" cap="flat" cmpd="sng" algn="ctr">
            <a:solidFill>
              <a:schemeClr val="accent4"/>
            </a:solidFill>
            <a:prstDash val="solid"/>
            <a:round/>
            <a:headEnd type="none" w="med" len="med"/>
            <a:tailEnd type="none"/>
          </a:ln>
          <a:effectLst>
            <a:outerShdw dist="12700" dir="2700000" algn="tl" rotWithShape="0">
              <a:srgbClr val="FFFFFF">
                <a:alpha val="50000"/>
              </a:srgbClr>
            </a:outerShdw>
          </a:effectLst>
        </p:spPr>
      </p:cxnSp>
      <p:sp>
        <p:nvSpPr>
          <p:cNvPr id="77" name="Oval 76"/>
          <p:cNvSpPr>
            <a:spLocks noChangeAspect="1"/>
          </p:cNvSpPr>
          <p:nvPr/>
        </p:nvSpPr>
        <p:spPr bwMode="auto">
          <a:xfrm>
            <a:off x="7294628" y="3354321"/>
            <a:ext cx="670338" cy="598554"/>
          </a:xfrm>
          <a:prstGeom prst="ellipse">
            <a:avLst/>
          </a:prstGeom>
          <a:solidFill>
            <a:schemeClr val="accent4"/>
          </a:solid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accent4"/>
              </a:solidFill>
              <a:effectLst/>
              <a:latin typeface="Arial" charset="0"/>
            </a:endParaRPr>
          </a:p>
        </p:txBody>
      </p:sp>
      <p:sp>
        <p:nvSpPr>
          <p:cNvPr id="80" name="TextBox 79"/>
          <p:cNvSpPr txBox="1"/>
          <p:nvPr/>
        </p:nvSpPr>
        <p:spPr>
          <a:xfrm>
            <a:off x="7220777" y="3467223"/>
            <a:ext cx="837089" cy="363736"/>
          </a:xfrm>
          <a:prstGeom prst="rect">
            <a:avLst/>
          </a:prstGeom>
          <a:noFill/>
          <a:ln>
            <a:noFill/>
          </a:ln>
        </p:spPr>
        <p:txBody>
          <a:bodyPr wrap="none" rtlCol="0">
            <a:spAutoFit/>
          </a:bodyPr>
          <a:lstStyle/>
          <a:p>
            <a:r>
              <a:rPr lang="en-US" sz="1000" b="1" dirty="0" smtClean="0">
                <a:solidFill>
                  <a:srgbClr val="FFFFFF"/>
                </a:solidFill>
              </a:rPr>
              <a:t>Secondary</a:t>
            </a:r>
          </a:p>
          <a:p>
            <a:r>
              <a:rPr lang="en-US" sz="1000" b="1" dirty="0" smtClean="0">
                <a:solidFill>
                  <a:srgbClr val="FFFFFF"/>
                </a:solidFill>
              </a:rPr>
              <a:t>Widgets</a:t>
            </a:r>
            <a:endParaRPr lang="en-US" sz="1000" b="1" dirty="0">
              <a:solidFill>
                <a:srgbClr val="FFFFFF"/>
              </a:solidFill>
            </a:endParaRPr>
          </a:p>
        </p:txBody>
      </p:sp>
      <p:sp>
        <p:nvSpPr>
          <p:cNvPr id="83" name="Oval 82"/>
          <p:cNvSpPr>
            <a:spLocks noChangeAspect="1"/>
          </p:cNvSpPr>
          <p:nvPr/>
        </p:nvSpPr>
        <p:spPr bwMode="auto">
          <a:xfrm>
            <a:off x="5736202" y="3380381"/>
            <a:ext cx="670338" cy="572494"/>
          </a:xfrm>
          <a:prstGeom prst="ellipse">
            <a:avLst/>
          </a:prstGeom>
          <a:solidFill>
            <a:schemeClr val="accent2"/>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accent4"/>
              </a:solidFill>
              <a:effectLst/>
              <a:latin typeface="Arial" charset="0"/>
            </a:endParaRPr>
          </a:p>
        </p:txBody>
      </p:sp>
      <p:sp>
        <p:nvSpPr>
          <p:cNvPr id="84" name="TextBox 83"/>
          <p:cNvSpPr txBox="1"/>
          <p:nvPr/>
        </p:nvSpPr>
        <p:spPr>
          <a:xfrm>
            <a:off x="5747385" y="3467223"/>
            <a:ext cx="659155" cy="363736"/>
          </a:xfrm>
          <a:prstGeom prst="rect">
            <a:avLst/>
          </a:prstGeom>
          <a:noFill/>
          <a:ln>
            <a:noFill/>
          </a:ln>
        </p:spPr>
        <p:txBody>
          <a:bodyPr wrap="none" rtlCol="0">
            <a:spAutoFit/>
          </a:bodyPr>
          <a:lstStyle/>
          <a:p>
            <a:r>
              <a:rPr lang="en-US" sz="1000" b="1" dirty="0" smtClean="0">
                <a:solidFill>
                  <a:srgbClr val="FFFFFF"/>
                </a:solidFill>
              </a:rPr>
              <a:t>Primary</a:t>
            </a:r>
          </a:p>
          <a:p>
            <a:r>
              <a:rPr lang="en-US" sz="1000" b="1" dirty="0" smtClean="0">
                <a:solidFill>
                  <a:srgbClr val="FFFFFF"/>
                </a:solidFill>
              </a:rPr>
              <a:t>Widget</a:t>
            </a:r>
            <a:endParaRPr lang="en-US" sz="1000" b="1" dirty="0">
              <a:solidFill>
                <a:srgbClr val="FFFFFF"/>
              </a:solidFill>
            </a:endParaRPr>
          </a:p>
        </p:txBody>
      </p:sp>
      <p:sp>
        <p:nvSpPr>
          <p:cNvPr id="86" name="Rectangle 85"/>
          <p:cNvSpPr/>
          <p:nvPr/>
        </p:nvSpPr>
        <p:spPr bwMode="auto">
          <a:xfrm>
            <a:off x="7542034" y="1231960"/>
            <a:ext cx="773291" cy="1819130"/>
          </a:xfrm>
          <a:prstGeom prst="rect">
            <a:avLst/>
          </a:prstGeom>
          <a:noFill/>
          <a:ln w="254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FFFFFF"/>
              </a:solidFill>
              <a:effectLst/>
              <a:latin typeface="Arial" charset="0"/>
            </a:endParaRPr>
          </a:p>
        </p:txBody>
      </p:sp>
      <p:pic>
        <p:nvPicPr>
          <p:cNvPr id="9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11044" y="5409755"/>
            <a:ext cx="476533" cy="9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Rectangle 86"/>
          <p:cNvSpPr/>
          <p:nvPr/>
        </p:nvSpPr>
        <p:spPr bwMode="auto">
          <a:xfrm>
            <a:off x="5441121" y="1076553"/>
            <a:ext cx="2087568" cy="271257"/>
          </a:xfrm>
          <a:prstGeom prst="rect">
            <a:avLst/>
          </a:pr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accent2"/>
              </a:solidFill>
              <a:effectLst/>
              <a:latin typeface="Arial" charset="0"/>
            </a:endParaRPr>
          </a:p>
        </p:txBody>
      </p:sp>
      <p:pic>
        <p:nvPicPr>
          <p:cNvPr id="205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29000" y="3051090"/>
            <a:ext cx="476533" cy="9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bwMode="auto">
          <a:xfrm>
            <a:off x="3261664" y="3517878"/>
            <a:ext cx="853136" cy="1912999"/>
          </a:xfrm>
          <a:prstGeom prst="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FFFFFF"/>
              </a:solidFill>
              <a:effectLst/>
              <a:latin typeface="Arial" charset="0"/>
            </a:endParaRPr>
          </a:p>
        </p:txBody>
      </p:sp>
      <p:pic>
        <p:nvPicPr>
          <p:cNvPr id="205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44640" y="959119"/>
            <a:ext cx="460859" cy="9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050924"/>
            <a:ext cx="9051925" cy="738664"/>
          </a:xfrm>
        </p:spPr>
        <p:txBody>
          <a:bodyPr/>
          <a:lstStyle/>
          <a:p>
            <a:pPr algn="ctr"/>
            <a:r>
              <a:rPr lang="en-US" sz="4800" dirty="0" smtClean="0">
                <a:solidFill>
                  <a:srgbClr val="C00000"/>
                </a:solidFill>
              </a:rPr>
              <a:t>Best Practices</a:t>
            </a:r>
            <a:endParaRPr lang="en-US" sz="4800" dirty="0">
              <a:solidFill>
                <a:srgbClr val="C00000"/>
              </a:solidFill>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188" y="282338"/>
            <a:ext cx="1682545" cy="549436"/>
          </a:xfrm>
          <a:prstGeom prst="rect">
            <a:avLst/>
          </a:prstGeom>
        </p:spPr>
      </p:pic>
    </p:spTree>
    <p:extLst>
      <p:ext uri="{BB962C8B-B14F-4D97-AF65-F5344CB8AC3E}">
        <p14:creationId xmlns:p14="http://schemas.microsoft.com/office/powerpoint/2010/main" val="42011321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Kronos 2012">
      <a:dk1>
        <a:srgbClr val="68696C"/>
      </a:dk1>
      <a:lt1>
        <a:srgbClr val="F2D490"/>
      </a:lt1>
      <a:dk2>
        <a:srgbClr val="333333"/>
      </a:dk2>
      <a:lt2>
        <a:srgbClr val="EAEEF0"/>
      </a:lt2>
      <a:accent1>
        <a:srgbClr val="293E6B"/>
      </a:accent1>
      <a:accent2>
        <a:srgbClr val="F15D22"/>
      </a:accent2>
      <a:accent3>
        <a:srgbClr val="5191CD"/>
      </a:accent3>
      <a:accent4>
        <a:srgbClr val="7FB539"/>
      </a:accent4>
      <a:accent5>
        <a:srgbClr val="68696C"/>
      </a:accent5>
      <a:accent6>
        <a:srgbClr val="F2D490"/>
      </a:accent6>
      <a:hlink>
        <a:srgbClr val="5191CD"/>
      </a:hlink>
      <a:folHlink>
        <a:srgbClr val="7FB53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8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rgbClr val="8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3491</TotalTime>
  <Words>136</Words>
  <Application>Microsoft Office PowerPoint</Application>
  <PresentationFormat>Custom</PresentationFormat>
  <Paragraphs>41</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Default Design</vt:lpstr>
      <vt:lpstr>LoboTime Employee  Navigation PC User Job Aid </vt:lpstr>
      <vt:lpstr>Employee Navigator Job Aid</vt:lpstr>
      <vt:lpstr>Employee Navigator Job Aid</vt:lpstr>
      <vt:lpstr>Best Practices</vt:lpstr>
    </vt:vector>
  </TitlesOfParts>
  <Company>Kronos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LoboTime Employee Navigation PC User Job Aid</dc:title>
  <dc:creator>Kronos Incorporated</dc:creator>
  <cp:keywords>Kronos</cp:keywords>
  <cp:lastModifiedBy>Gabe Rivera</cp:lastModifiedBy>
  <cp:revision>167</cp:revision>
  <cp:lastPrinted>2012-08-08T18:36:47Z</cp:lastPrinted>
  <dcterms:created xsi:type="dcterms:W3CDTF">2006-06-15T14:59:10Z</dcterms:created>
  <dcterms:modified xsi:type="dcterms:W3CDTF">2012-08-15T15:51:32Z</dcterms:modified>
  <cp:category>Training</cp:category>
</cp:coreProperties>
</file>