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2" r:id="rId2"/>
    <p:sldId id="263" r:id="rId3"/>
    <p:sldId id="269" r:id="rId4"/>
    <p:sldId id="270" r:id="rId5"/>
    <p:sldId id="271" r:id="rId6"/>
    <p:sldId id="273" r:id="rId7"/>
  </p:sldIdLst>
  <p:sldSz cx="10058400" cy="7772400"/>
  <p:notesSz cx="9296400" cy="7010400"/>
  <p:custDataLst>
    <p:tags r:id="rId9"/>
  </p:custDataLst>
  <p:defaultTex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E6B"/>
    <a:srgbClr val="7FB539"/>
    <a:srgbClr val="F15D22"/>
    <a:srgbClr val="FFFFFF"/>
    <a:srgbClr val="7FB5CD"/>
    <a:srgbClr val="003468"/>
    <a:srgbClr val="D4D8E3"/>
    <a:srgbClr val="808000"/>
    <a:srgbClr val="759E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7022" autoAdjust="0"/>
    <p:restoredTop sz="98148" autoAdjust="0"/>
  </p:normalViewPr>
  <p:slideViewPr>
    <p:cSldViewPr snapToGrid="0">
      <p:cViewPr>
        <p:scale>
          <a:sx n="60" d="100"/>
          <a:sy n="60" d="100"/>
        </p:scale>
        <p:origin x="-1080" y="-996"/>
      </p:cViewPr>
      <p:guideLst>
        <p:guide orient="horz" pos="950"/>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vl1pPr>
          </a:lstStyle>
          <a:p>
            <a:endParaRPr lang="en-US" dirty="0"/>
          </a:p>
        </p:txBody>
      </p:sp>
      <p:sp>
        <p:nvSpPr>
          <p:cNvPr id="13315" name="Rectangle 3"/>
          <p:cNvSpPr>
            <a:spLocks noGrp="1" noChangeArrowheads="1"/>
          </p:cNvSpPr>
          <p:nvPr>
            <p:ph type="dt" idx="1"/>
          </p:nvPr>
        </p:nvSpPr>
        <p:spPr bwMode="auto">
          <a:xfrm>
            <a:off x="5266347"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13316" name="Rectangle 4"/>
          <p:cNvSpPr>
            <a:spLocks noGrp="1" noRot="1" noChangeAspect="1" noChangeArrowheads="1" noTextEdit="1"/>
          </p:cNvSpPr>
          <p:nvPr>
            <p:ph type="sldImg" idx="2"/>
          </p:nvPr>
        </p:nvSpPr>
        <p:spPr bwMode="auto">
          <a:xfrm>
            <a:off x="2947988" y="525463"/>
            <a:ext cx="3400425" cy="26289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6658258"/>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vl1pPr>
          </a:lstStyle>
          <a:p>
            <a:endParaRPr lang="en-US" dirty="0"/>
          </a:p>
        </p:txBody>
      </p:sp>
      <p:sp>
        <p:nvSpPr>
          <p:cNvPr id="13319" name="Rectangle 7"/>
          <p:cNvSpPr>
            <a:spLocks noGrp="1" noChangeArrowheads="1"/>
          </p:cNvSpPr>
          <p:nvPr>
            <p:ph type="sldNum" sz="quarter" idx="5"/>
          </p:nvPr>
        </p:nvSpPr>
        <p:spPr bwMode="auto">
          <a:xfrm>
            <a:off x="5266347" y="6658258"/>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0874B30D-E322-4993-B174-8B8841128FAD}" type="slidenum">
              <a:rPr lang="en-US"/>
              <a:pPr/>
              <a:t>‹#›</a:t>
            </a:fld>
            <a:endParaRPr lang="en-US" dirty="0"/>
          </a:p>
        </p:txBody>
      </p:sp>
    </p:spTree>
    <p:extLst>
      <p:ext uri="{BB962C8B-B14F-4D97-AF65-F5344CB8AC3E}">
        <p14:creationId xmlns:p14="http://schemas.microsoft.com/office/powerpoint/2010/main" val="16794709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74B30D-E322-4993-B174-8B8841128FAD}"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74B30D-E322-4993-B174-8B8841128FAD}"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74B30D-E322-4993-B174-8B8841128FA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74B30D-E322-4993-B174-8B8841128FA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74B30D-E322-4993-B174-8B8841128FA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74B30D-E322-4993-B174-8B8841128FAD}"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2150" y="193675"/>
            <a:ext cx="2265363" cy="528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193675"/>
            <a:ext cx="6643687" cy="528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5588" y="509588"/>
            <a:ext cx="4449762" cy="21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7750" y="509588"/>
            <a:ext cx="4449763" cy="21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063" y="117475"/>
            <a:ext cx="9051925"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smtClean="0"/>
              <a:t>Workforce Timekeeper</a:t>
            </a:r>
          </a:p>
        </p:txBody>
      </p:sp>
      <p:sp>
        <p:nvSpPr>
          <p:cNvPr id="1027" name="Rectangle 3"/>
          <p:cNvSpPr>
            <a:spLocks noGrp="1" noChangeArrowheads="1"/>
          </p:cNvSpPr>
          <p:nvPr>
            <p:ph type="body" idx="1"/>
          </p:nvPr>
        </p:nvSpPr>
        <p:spPr bwMode="auto">
          <a:xfrm>
            <a:off x="255588" y="433388"/>
            <a:ext cx="9051925" cy="21544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Pay Rule Anatomy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019175" rtl="0" fontAlgn="base">
        <a:spcBef>
          <a:spcPct val="0"/>
        </a:spcBef>
        <a:spcAft>
          <a:spcPct val="0"/>
        </a:spcAft>
        <a:defRPr sz="2000" b="1">
          <a:solidFill>
            <a:srgbClr val="FFFFFF"/>
          </a:solidFill>
          <a:latin typeface="+mj-lt"/>
          <a:ea typeface="+mj-ea"/>
          <a:cs typeface="+mj-cs"/>
        </a:defRPr>
      </a:lvl1pPr>
      <a:lvl2pPr algn="l" defTabSz="1019175" rtl="0" fontAlgn="base">
        <a:spcBef>
          <a:spcPct val="0"/>
        </a:spcBef>
        <a:spcAft>
          <a:spcPct val="0"/>
        </a:spcAft>
        <a:defRPr sz="2000" b="1">
          <a:solidFill>
            <a:srgbClr val="003468"/>
          </a:solidFill>
          <a:latin typeface="Arial" charset="0"/>
        </a:defRPr>
      </a:lvl2pPr>
      <a:lvl3pPr algn="l" defTabSz="1019175" rtl="0" fontAlgn="base">
        <a:spcBef>
          <a:spcPct val="0"/>
        </a:spcBef>
        <a:spcAft>
          <a:spcPct val="0"/>
        </a:spcAft>
        <a:defRPr sz="2000" b="1">
          <a:solidFill>
            <a:srgbClr val="003468"/>
          </a:solidFill>
          <a:latin typeface="Arial" charset="0"/>
        </a:defRPr>
      </a:lvl3pPr>
      <a:lvl4pPr algn="l" defTabSz="1019175" rtl="0" fontAlgn="base">
        <a:spcBef>
          <a:spcPct val="0"/>
        </a:spcBef>
        <a:spcAft>
          <a:spcPct val="0"/>
        </a:spcAft>
        <a:defRPr sz="2000" b="1">
          <a:solidFill>
            <a:srgbClr val="003468"/>
          </a:solidFill>
          <a:latin typeface="Arial" charset="0"/>
        </a:defRPr>
      </a:lvl4pPr>
      <a:lvl5pPr algn="l" defTabSz="1019175" rtl="0" fontAlgn="base">
        <a:spcBef>
          <a:spcPct val="0"/>
        </a:spcBef>
        <a:spcAft>
          <a:spcPct val="0"/>
        </a:spcAft>
        <a:defRPr sz="2000" b="1">
          <a:solidFill>
            <a:srgbClr val="003468"/>
          </a:solidFill>
          <a:latin typeface="Arial" charset="0"/>
        </a:defRPr>
      </a:lvl5pPr>
      <a:lvl6pPr marL="457200" algn="l" defTabSz="1019175" rtl="0" fontAlgn="base">
        <a:spcBef>
          <a:spcPct val="0"/>
        </a:spcBef>
        <a:spcAft>
          <a:spcPct val="0"/>
        </a:spcAft>
        <a:defRPr sz="2000" b="1">
          <a:solidFill>
            <a:srgbClr val="003468"/>
          </a:solidFill>
          <a:latin typeface="Arial" charset="0"/>
        </a:defRPr>
      </a:lvl6pPr>
      <a:lvl7pPr marL="914400" algn="l" defTabSz="1019175" rtl="0" fontAlgn="base">
        <a:spcBef>
          <a:spcPct val="0"/>
        </a:spcBef>
        <a:spcAft>
          <a:spcPct val="0"/>
        </a:spcAft>
        <a:defRPr sz="2000" b="1">
          <a:solidFill>
            <a:srgbClr val="003468"/>
          </a:solidFill>
          <a:latin typeface="Arial" charset="0"/>
        </a:defRPr>
      </a:lvl7pPr>
      <a:lvl8pPr marL="1371600" algn="l" defTabSz="1019175" rtl="0" fontAlgn="base">
        <a:spcBef>
          <a:spcPct val="0"/>
        </a:spcBef>
        <a:spcAft>
          <a:spcPct val="0"/>
        </a:spcAft>
        <a:defRPr sz="2000" b="1">
          <a:solidFill>
            <a:srgbClr val="003468"/>
          </a:solidFill>
          <a:latin typeface="Arial" charset="0"/>
        </a:defRPr>
      </a:lvl8pPr>
      <a:lvl9pPr marL="1828800" algn="l" defTabSz="1019175" rtl="0" fontAlgn="base">
        <a:spcBef>
          <a:spcPct val="0"/>
        </a:spcBef>
        <a:spcAft>
          <a:spcPct val="0"/>
        </a:spcAft>
        <a:defRPr sz="2000" b="1">
          <a:solidFill>
            <a:srgbClr val="003468"/>
          </a:solidFill>
          <a:latin typeface="Arial" charset="0"/>
        </a:defRPr>
      </a:lvl9pPr>
    </p:titleStyle>
    <p:bodyStyle>
      <a:lvl1pPr marL="382588" indent="-382588" algn="l" defTabSz="1019175" rtl="0" fontAlgn="base">
        <a:spcBef>
          <a:spcPct val="20000"/>
        </a:spcBef>
        <a:spcAft>
          <a:spcPct val="0"/>
        </a:spcAft>
        <a:defRPr sz="1400" b="1">
          <a:solidFill>
            <a:srgbClr val="FFFFFF"/>
          </a:solidFill>
          <a:latin typeface="+mn-lt"/>
          <a:ea typeface="+mn-ea"/>
          <a:cs typeface="+mn-cs"/>
        </a:defRPr>
      </a:lvl1pPr>
      <a:lvl2pPr marL="827088" indent="-317500" algn="l" defTabSz="1019175" rtl="0" fontAlgn="base">
        <a:spcBef>
          <a:spcPct val="20000"/>
        </a:spcBef>
        <a:spcAft>
          <a:spcPct val="0"/>
        </a:spcAft>
        <a:buChar char="–"/>
        <a:defRPr sz="3100">
          <a:solidFill>
            <a:schemeClr val="tx1"/>
          </a:solidFill>
          <a:latin typeface="+mn-lt"/>
        </a:defRPr>
      </a:lvl2pPr>
      <a:lvl3pPr marL="1273175" indent="-254000" algn="l" defTabSz="1019175" rtl="0" fontAlgn="base">
        <a:spcBef>
          <a:spcPct val="20000"/>
        </a:spcBef>
        <a:spcAft>
          <a:spcPct val="0"/>
        </a:spcAft>
        <a:buChar char="•"/>
        <a:defRPr sz="2700">
          <a:solidFill>
            <a:schemeClr val="tx1"/>
          </a:solidFill>
          <a:latin typeface="+mn-lt"/>
        </a:defRPr>
      </a:lvl3pPr>
      <a:lvl4pPr marL="1782763" indent="-254000" algn="l" defTabSz="1019175" rtl="0" fontAlgn="base">
        <a:spcBef>
          <a:spcPct val="20000"/>
        </a:spcBef>
        <a:spcAft>
          <a:spcPct val="0"/>
        </a:spcAft>
        <a:buChar char="–"/>
        <a:defRPr sz="2200">
          <a:solidFill>
            <a:schemeClr val="tx1"/>
          </a:solidFill>
          <a:latin typeface="+mn-lt"/>
        </a:defRPr>
      </a:lvl4pPr>
      <a:lvl5pPr marL="2292350" indent="-254000" algn="l" defTabSz="1019175" rtl="0" fontAlgn="base">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image" Target="../media/image2.jpg"/><Relationship Id="rId4" Type="http://schemas.openxmlformats.org/officeDocument/2006/relationships/image" Target="../media/image10.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1050924"/>
            <a:ext cx="9051925" cy="2215991"/>
          </a:xfrm>
        </p:spPr>
        <p:txBody>
          <a:bodyPr/>
          <a:lstStyle/>
          <a:p>
            <a:pPr algn="ctr"/>
            <a:r>
              <a:rPr lang="en-US" sz="4800" dirty="0" err="1" smtClean="0">
                <a:solidFill>
                  <a:srgbClr val="C00000"/>
                </a:solidFill>
              </a:rPr>
              <a:t>LoboTime</a:t>
            </a:r>
            <a:r>
              <a:rPr lang="en-US" sz="4800" dirty="0" smtClean="0">
                <a:solidFill>
                  <a:srgbClr val="C00000"/>
                </a:solidFill>
              </a:rPr>
              <a:t> Manager </a:t>
            </a:r>
            <a:br>
              <a:rPr lang="en-US" sz="4800" dirty="0" smtClean="0">
                <a:solidFill>
                  <a:srgbClr val="C00000"/>
                </a:solidFill>
              </a:rPr>
            </a:br>
            <a:r>
              <a:rPr lang="en-US" sz="4800" dirty="0" smtClean="0">
                <a:solidFill>
                  <a:srgbClr val="C00000"/>
                </a:solidFill>
              </a:rPr>
              <a:t>Navigation PC User</a:t>
            </a:r>
            <a:br>
              <a:rPr lang="en-US" sz="4800" dirty="0" smtClean="0">
                <a:solidFill>
                  <a:srgbClr val="C00000"/>
                </a:solidFill>
              </a:rPr>
            </a:br>
            <a:r>
              <a:rPr lang="en-US" sz="4800" dirty="0" smtClean="0">
                <a:solidFill>
                  <a:srgbClr val="C00000"/>
                </a:solidFill>
              </a:rPr>
              <a:t> Job Aid</a:t>
            </a:r>
            <a:endParaRPr lang="en-US" sz="4800" dirty="0">
              <a:solidFill>
                <a:srgbClr val="C00000"/>
              </a:solidFill>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3188" y="282338"/>
            <a:ext cx="1682545" cy="549436"/>
          </a:xfrm>
          <a:prstGeom prst="rect">
            <a:avLst/>
          </a:prstGeom>
        </p:spPr>
      </p:pic>
      <p:sp>
        <p:nvSpPr>
          <p:cNvPr id="3" name="TextBox 2"/>
          <p:cNvSpPr txBox="1"/>
          <p:nvPr/>
        </p:nvSpPr>
        <p:spPr>
          <a:xfrm>
            <a:off x="1114424" y="3750223"/>
            <a:ext cx="7900035" cy="1015663"/>
          </a:xfrm>
          <a:prstGeom prst="rect">
            <a:avLst/>
          </a:prstGeom>
          <a:noFill/>
        </p:spPr>
        <p:txBody>
          <a:bodyPr wrap="square" rtlCol="0">
            <a:spAutoFit/>
          </a:bodyPr>
          <a:lstStyle/>
          <a:p>
            <a:r>
              <a:rPr lang="en-US" b="1" dirty="0" smtClean="0"/>
              <a:t>The purpose of this job aid is to provide the Time Manager/Supervisor an overview of navigation inside of the LoboTime system.</a:t>
            </a:r>
            <a:endParaRPr lang="en-US" b="1" dirty="0"/>
          </a:p>
        </p:txBody>
      </p:sp>
    </p:spTree>
    <p:extLst>
      <p:ext uri="{BB962C8B-B14F-4D97-AF65-F5344CB8AC3E}">
        <p14:creationId xmlns:p14="http://schemas.microsoft.com/office/powerpoint/2010/main" val="841063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C:\Projects_Current\Navigator_Job_Aids\mgr_images\Manage_My_Depts_Base_Output.png"/>
          <p:cNvPicPr>
            <a:picLocks noChangeAspect="1" noChangeArrowheads="1"/>
          </p:cNvPicPr>
          <p:nvPr/>
        </p:nvPicPr>
        <p:blipFill>
          <a:blip r:embed="rId3" cstate="print"/>
          <a:srcRect/>
          <a:stretch>
            <a:fillRect/>
          </a:stretch>
        </p:blipFill>
        <p:spPr bwMode="auto">
          <a:xfrm>
            <a:off x="535547" y="2169277"/>
            <a:ext cx="6737985" cy="3954780"/>
          </a:xfrm>
          <a:prstGeom prst="rect">
            <a:avLst/>
          </a:prstGeom>
          <a:noFill/>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Manager Navigator Job Aid</a:t>
            </a:r>
            <a:endParaRPr lang="en-US" dirty="0"/>
          </a:p>
        </p:txBody>
      </p:sp>
      <p:sp>
        <p:nvSpPr>
          <p:cNvPr id="3" name="Content Placeholder 2"/>
          <p:cNvSpPr>
            <a:spLocks noGrp="1"/>
          </p:cNvSpPr>
          <p:nvPr>
            <p:ph idx="1"/>
          </p:nvPr>
        </p:nvSpPr>
        <p:spPr/>
        <p:txBody>
          <a:bodyPr/>
          <a:lstStyle/>
          <a:p>
            <a:r>
              <a:rPr lang="en-US" dirty="0" smtClean="0"/>
              <a:t>Parts of a Navigator</a:t>
            </a:r>
            <a:endParaRPr lang="en-US" dirty="0"/>
          </a:p>
        </p:txBody>
      </p:sp>
      <p:sp>
        <p:nvSpPr>
          <p:cNvPr id="14" name="Text Box 6"/>
          <p:cNvSpPr txBox="1">
            <a:spLocks noChangeArrowheads="1"/>
          </p:cNvSpPr>
          <p:nvPr/>
        </p:nvSpPr>
        <p:spPr bwMode="auto">
          <a:xfrm>
            <a:off x="7619749" y="1400175"/>
            <a:ext cx="2100149" cy="1287817"/>
          </a:xfrm>
          <a:prstGeom prst="rect">
            <a:avLst/>
          </a:prstGeom>
          <a:solidFill>
            <a:srgbClr val="FAEAC7"/>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r>
              <a:rPr lang="en-US" sz="1100" dirty="0" smtClean="0">
                <a:solidFill>
                  <a:schemeClr val="bg2">
                    <a:lumMod val="25000"/>
                  </a:schemeClr>
                </a:solidFill>
                <a:latin typeface="Arial Narrow" pitchFamily="34" charset="0"/>
              </a:rPr>
              <a:t>Navigators are customized by Administrators and reflect those items needed for a job role. Specific widgets and alerts that are available in your navigator are determined by your access and which applications are in use.</a:t>
            </a:r>
            <a:endParaRPr lang="en-US" sz="1100" dirty="0">
              <a:solidFill>
                <a:schemeClr val="bg2">
                  <a:lumMod val="25000"/>
                </a:schemeClr>
              </a:solidFill>
              <a:latin typeface="Arial Narrow" pitchFamily="34" charset="0"/>
            </a:endParaRPr>
          </a:p>
        </p:txBody>
      </p:sp>
      <p:sp>
        <p:nvSpPr>
          <p:cNvPr id="15" name="Text Box 6"/>
          <p:cNvSpPr txBox="1">
            <a:spLocks noChangeArrowheads="1"/>
          </p:cNvSpPr>
          <p:nvPr/>
        </p:nvSpPr>
        <p:spPr bwMode="auto">
          <a:xfrm>
            <a:off x="7619749" y="1114425"/>
            <a:ext cx="2100149" cy="287543"/>
          </a:xfrm>
          <a:prstGeom prst="rect">
            <a:avLst/>
          </a:prstGeom>
          <a:solidFill>
            <a:srgbClr val="F2D490"/>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defTabSz="1019175">
              <a:spcBef>
                <a:spcPct val="50000"/>
              </a:spcBef>
            </a:pPr>
            <a:r>
              <a:rPr lang="en-US" sz="1200" dirty="0" smtClean="0">
                <a:solidFill>
                  <a:srgbClr val="F15D22"/>
                </a:solidFill>
                <a:latin typeface="Arial Narrow" pitchFamily="34" charset="0"/>
              </a:rPr>
              <a:t>Navigator layout varies</a:t>
            </a:r>
            <a:endParaRPr lang="en-US" sz="1200" dirty="0">
              <a:solidFill>
                <a:srgbClr val="F15D22"/>
              </a:solidFill>
              <a:latin typeface="Arial Narrow" pitchFamily="34" charset="0"/>
            </a:endParaRPr>
          </a:p>
        </p:txBody>
      </p:sp>
      <p:cxnSp>
        <p:nvCxnSpPr>
          <p:cNvPr id="16" name="Straight Connector 15"/>
          <p:cNvCxnSpPr/>
          <p:nvPr/>
        </p:nvCxnSpPr>
        <p:spPr bwMode="auto">
          <a:xfrm>
            <a:off x="7619749" y="2681318"/>
            <a:ext cx="2100149" cy="12"/>
          </a:xfrm>
          <a:prstGeom prst="line">
            <a:avLst/>
          </a:prstGeom>
          <a:solidFill>
            <a:schemeClr val="accent1"/>
          </a:solidFill>
          <a:ln w="9525" cap="flat" cmpd="sng" algn="ctr">
            <a:solidFill>
              <a:srgbClr val="68696C"/>
            </a:solidFill>
            <a:prstDash val="solid"/>
            <a:round/>
            <a:headEnd type="none" w="sm" len="sm"/>
            <a:tailEnd type="none" w="med" len="med"/>
          </a:ln>
          <a:effectLst/>
        </p:spPr>
      </p:cxnSp>
      <p:cxnSp>
        <p:nvCxnSpPr>
          <p:cNvPr id="17" name="Straight Connector 16"/>
          <p:cNvCxnSpPr/>
          <p:nvPr/>
        </p:nvCxnSpPr>
        <p:spPr bwMode="auto">
          <a:xfrm>
            <a:off x="7619749" y="1114417"/>
            <a:ext cx="2100149" cy="12"/>
          </a:xfrm>
          <a:prstGeom prst="line">
            <a:avLst/>
          </a:prstGeom>
          <a:solidFill>
            <a:schemeClr val="accent1"/>
          </a:solidFill>
          <a:ln w="9525" cap="flat" cmpd="sng" algn="ctr">
            <a:solidFill>
              <a:srgbClr val="68696C"/>
            </a:solidFill>
            <a:prstDash val="solid"/>
            <a:round/>
            <a:headEnd type="none" w="sm" len="sm"/>
            <a:tailEnd type="none" w="med" len="med"/>
          </a:ln>
          <a:effectLst/>
        </p:spPr>
      </p:cxnSp>
      <p:sp>
        <p:nvSpPr>
          <p:cNvPr id="18" name="Text Box 6"/>
          <p:cNvSpPr txBox="1">
            <a:spLocks noChangeArrowheads="1"/>
          </p:cNvSpPr>
          <p:nvPr/>
        </p:nvSpPr>
        <p:spPr bwMode="auto">
          <a:xfrm>
            <a:off x="7723561" y="3261053"/>
            <a:ext cx="1825252" cy="718430"/>
          </a:xfrm>
          <a:prstGeom prst="rect">
            <a:avLst/>
          </a:prstGeom>
          <a:solidFill>
            <a:srgbClr val="5191CD"/>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lvl="0" algn="l"/>
            <a:r>
              <a:rPr lang="en-US" sz="800" b="1" dirty="0" smtClean="0">
                <a:solidFill>
                  <a:srgbClr val="FFFFFF"/>
                </a:solidFill>
                <a:latin typeface="Arial Narrow" pitchFamily="34" charset="0"/>
              </a:rPr>
              <a:t>Hovering for Details</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Hover the mouse to see details, where applicable.</a:t>
            </a:r>
          </a:p>
          <a:p>
            <a:pPr lvl="0" algn="l"/>
            <a:endParaRPr lang="en-US" sz="800" dirty="0" smtClean="0">
              <a:solidFill>
                <a:srgbClr val="FFFFFF"/>
              </a:solidFill>
              <a:latin typeface="Arial Narrow" pitchFamily="34" charset="0"/>
            </a:endParaRPr>
          </a:p>
          <a:p>
            <a:pPr lvl="0" algn="l"/>
            <a:endParaRPr lang="en-US" sz="800" dirty="0" smtClean="0">
              <a:solidFill>
                <a:srgbClr val="FFFFFF"/>
              </a:solidFill>
              <a:latin typeface="Arial Narrow" pitchFamily="34" charset="0"/>
            </a:endParaRPr>
          </a:p>
        </p:txBody>
      </p:sp>
      <p:cxnSp>
        <p:nvCxnSpPr>
          <p:cNvPr id="33" name="AutoShape 7"/>
          <p:cNvCxnSpPr>
            <a:cxnSpLocks noChangeShapeType="1"/>
            <a:stCxn id="5" idx="2"/>
          </p:cNvCxnSpPr>
          <p:nvPr/>
        </p:nvCxnSpPr>
        <p:spPr bwMode="auto">
          <a:xfrm rot="5400000">
            <a:off x="3880396" y="1646842"/>
            <a:ext cx="103308" cy="711059"/>
          </a:xfrm>
          <a:prstGeom prst="bentConnector2">
            <a:avLst/>
          </a:prstGeom>
          <a:noFill/>
          <a:ln w="19050">
            <a:solidFill>
              <a:srgbClr val="F02E00"/>
            </a:solidFill>
            <a:miter lim="800000"/>
            <a:headEnd type="oval" w="med" len="med"/>
            <a:tailEnd type="none" w="med" len="med"/>
          </a:ln>
          <a:effectLst/>
        </p:spPr>
      </p:cxnSp>
      <p:cxnSp>
        <p:nvCxnSpPr>
          <p:cNvPr id="40" name="Straight Arrow Connector 39"/>
          <p:cNvCxnSpPr/>
          <p:nvPr/>
        </p:nvCxnSpPr>
        <p:spPr bwMode="auto">
          <a:xfrm>
            <a:off x="1902111" y="2040511"/>
            <a:ext cx="0" cy="141468"/>
          </a:xfrm>
          <a:prstGeom prst="straightConnector1">
            <a:avLst/>
          </a:prstGeom>
          <a:solidFill>
            <a:schemeClr val="accent1"/>
          </a:solidFill>
          <a:ln w="19050" cap="flat" cmpd="sng" algn="ctr">
            <a:solidFill>
              <a:srgbClr val="F02E00"/>
            </a:solidFill>
            <a:prstDash val="solid"/>
            <a:round/>
            <a:headEnd type="none" w="sm" len="sm"/>
            <a:tailEnd type="triangle"/>
          </a:ln>
          <a:effectLst/>
        </p:spPr>
      </p:cxnSp>
      <p:cxnSp>
        <p:nvCxnSpPr>
          <p:cNvPr id="41" name="Straight Arrow Connector 40"/>
          <p:cNvCxnSpPr/>
          <p:nvPr/>
        </p:nvCxnSpPr>
        <p:spPr bwMode="auto">
          <a:xfrm>
            <a:off x="5937498" y="1821449"/>
            <a:ext cx="0" cy="417517"/>
          </a:xfrm>
          <a:prstGeom prst="straightConnector1">
            <a:avLst/>
          </a:prstGeom>
          <a:solidFill>
            <a:schemeClr val="accent1"/>
          </a:solidFill>
          <a:ln w="19050" cap="flat" cmpd="sng" algn="ctr">
            <a:solidFill>
              <a:srgbClr val="F02E00"/>
            </a:solidFill>
            <a:prstDash val="solid"/>
            <a:round/>
            <a:headEnd type="oval" w="med" len="med"/>
            <a:tailEnd type="triangle"/>
          </a:ln>
          <a:effectLst/>
        </p:spPr>
      </p:cxnSp>
      <p:cxnSp>
        <p:nvCxnSpPr>
          <p:cNvPr id="49" name="Straight Arrow Connector 48"/>
          <p:cNvCxnSpPr/>
          <p:nvPr/>
        </p:nvCxnSpPr>
        <p:spPr bwMode="auto">
          <a:xfrm flipV="1">
            <a:off x="1154816" y="5934193"/>
            <a:ext cx="0" cy="457087"/>
          </a:xfrm>
          <a:prstGeom prst="straightConnector1">
            <a:avLst/>
          </a:prstGeom>
          <a:solidFill>
            <a:schemeClr val="accent1"/>
          </a:solidFill>
          <a:ln w="19050" cap="flat" cmpd="sng" algn="ctr">
            <a:solidFill>
              <a:srgbClr val="F02E00"/>
            </a:solidFill>
            <a:prstDash val="solid"/>
            <a:round/>
            <a:headEnd type="oval" w="med" len="med"/>
            <a:tailEnd type="triangle"/>
          </a:ln>
          <a:effectLst>
            <a:outerShdw dist="12700" dir="2700000" algn="tl" rotWithShape="0">
              <a:srgbClr val="FFFFFF">
                <a:alpha val="50000"/>
              </a:srgbClr>
            </a:outerShdw>
          </a:effectLst>
        </p:spPr>
      </p:cxnSp>
      <p:cxnSp>
        <p:nvCxnSpPr>
          <p:cNvPr id="52" name="Straight Arrow Connector 51"/>
          <p:cNvCxnSpPr/>
          <p:nvPr/>
        </p:nvCxnSpPr>
        <p:spPr bwMode="auto">
          <a:xfrm flipH="1" flipV="1">
            <a:off x="2139425" y="5590765"/>
            <a:ext cx="1" cy="653652"/>
          </a:xfrm>
          <a:prstGeom prst="straightConnector1">
            <a:avLst/>
          </a:prstGeom>
          <a:solidFill>
            <a:schemeClr val="accent1"/>
          </a:solidFill>
          <a:ln w="19050" cap="flat" cmpd="sng" algn="ctr">
            <a:solidFill>
              <a:srgbClr val="F02E00"/>
            </a:solidFill>
            <a:prstDash val="solid"/>
            <a:round/>
            <a:headEnd type="none" w="sm" len="sm"/>
            <a:tailEnd type="triangle"/>
          </a:ln>
          <a:effectLst/>
        </p:spPr>
      </p:cxnSp>
      <p:cxnSp>
        <p:nvCxnSpPr>
          <p:cNvPr id="55" name="Straight Arrow Connector 54"/>
          <p:cNvCxnSpPr/>
          <p:nvPr/>
        </p:nvCxnSpPr>
        <p:spPr bwMode="auto">
          <a:xfrm>
            <a:off x="2136692" y="6241442"/>
            <a:ext cx="1942449" cy="0"/>
          </a:xfrm>
          <a:prstGeom prst="straightConnector1">
            <a:avLst/>
          </a:prstGeom>
          <a:solidFill>
            <a:schemeClr val="accent1"/>
          </a:solidFill>
          <a:ln w="19050" cap="flat" cmpd="sng" algn="ctr">
            <a:solidFill>
              <a:srgbClr val="F02E00"/>
            </a:solidFill>
            <a:prstDash val="solid"/>
            <a:round/>
            <a:headEnd type="none" w="sm" len="sm"/>
            <a:tailEnd type="none"/>
          </a:ln>
          <a:effectLst/>
        </p:spPr>
      </p:cxnSp>
      <p:sp>
        <p:nvSpPr>
          <p:cNvPr id="6" name="Text Box 6"/>
          <p:cNvSpPr txBox="1">
            <a:spLocks noChangeArrowheads="1"/>
          </p:cNvSpPr>
          <p:nvPr/>
        </p:nvSpPr>
        <p:spPr bwMode="auto">
          <a:xfrm>
            <a:off x="414708" y="6395550"/>
            <a:ext cx="1163845" cy="595319"/>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Workspace</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Displays one or more widgets and the </a:t>
            </a:r>
            <a:r>
              <a:rPr lang="en-US" sz="800" b="1" dirty="0" smtClean="0">
                <a:solidFill>
                  <a:srgbClr val="FFFFFF"/>
                </a:solidFill>
                <a:latin typeface="Arial Narrow" pitchFamily="34" charset="0"/>
              </a:rPr>
              <a:t>Related Items </a:t>
            </a:r>
            <a:r>
              <a:rPr lang="en-US" sz="800" dirty="0" smtClean="0">
                <a:solidFill>
                  <a:srgbClr val="FFFFFF"/>
                </a:solidFill>
                <a:latin typeface="Arial Narrow" pitchFamily="34" charset="0"/>
              </a:rPr>
              <a:t>pane. </a:t>
            </a:r>
            <a:endParaRPr lang="en-US" sz="800" dirty="0">
              <a:solidFill>
                <a:srgbClr val="FFFFFF"/>
              </a:solidFill>
              <a:latin typeface="Arial Narrow" pitchFamily="34" charset="0"/>
            </a:endParaRPr>
          </a:p>
        </p:txBody>
      </p:sp>
      <p:cxnSp>
        <p:nvCxnSpPr>
          <p:cNvPr id="58" name="Straight Arrow Connector 57"/>
          <p:cNvCxnSpPr/>
          <p:nvPr/>
        </p:nvCxnSpPr>
        <p:spPr bwMode="auto">
          <a:xfrm flipV="1">
            <a:off x="6527863" y="5072063"/>
            <a:ext cx="0" cy="1319217"/>
          </a:xfrm>
          <a:prstGeom prst="straightConnector1">
            <a:avLst/>
          </a:prstGeom>
          <a:solidFill>
            <a:schemeClr val="accent1"/>
          </a:solidFill>
          <a:ln w="19050" cap="flat" cmpd="sng" algn="ctr">
            <a:solidFill>
              <a:srgbClr val="F02E00"/>
            </a:solidFill>
            <a:prstDash val="solid"/>
            <a:round/>
            <a:headEnd type="oval" w="med" len="med"/>
            <a:tailEnd type="triangle"/>
          </a:ln>
          <a:effectLst/>
        </p:spPr>
      </p:cxnSp>
      <p:sp>
        <p:nvSpPr>
          <p:cNvPr id="12" name="Text Box 6"/>
          <p:cNvSpPr txBox="1">
            <a:spLocks noChangeArrowheads="1"/>
          </p:cNvSpPr>
          <p:nvPr/>
        </p:nvSpPr>
        <p:spPr bwMode="auto">
          <a:xfrm>
            <a:off x="6171812" y="6395550"/>
            <a:ext cx="1400176" cy="841541"/>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Related Items Pane</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Includes one or more additional widgets for less common tasks; the </a:t>
            </a:r>
            <a:r>
              <a:rPr lang="en-US" sz="800" b="1" dirty="0" smtClean="0">
                <a:solidFill>
                  <a:srgbClr val="FFFFFF"/>
                </a:solidFill>
                <a:latin typeface="Arial Narrow" pitchFamily="34" charset="0"/>
              </a:rPr>
              <a:t>Related Items</a:t>
            </a:r>
            <a:r>
              <a:rPr lang="en-US" sz="800" dirty="0" smtClean="0">
                <a:solidFill>
                  <a:srgbClr val="FFFFFF"/>
                </a:solidFill>
                <a:latin typeface="Arial Narrow" pitchFamily="34" charset="0"/>
              </a:rPr>
              <a:t> pane contains different widgets for each workspace.</a:t>
            </a:r>
            <a:endParaRPr lang="en-US" sz="800" dirty="0">
              <a:solidFill>
                <a:srgbClr val="FFFFFF"/>
              </a:solidFill>
              <a:latin typeface="Arial Narrow" pitchFamily="34" charset="0"/>
            </a:endParaRPr>
          </a:p>
        </p:txBody>
      </p:sp>
      <p:sp>
        <p:nvSpPr>
          <p:cNvPr id="5" name="Text Box 6"/>
          <p:cNvSpPr txBox="1">
            <a:spLocks noChangeArrowheads="1"/>
          </p:cNvSpPr>
          <p:nvPr/>
        </p:nvSpPr>
        <p:spPr bwMode="auto">
          <a:xfrm>
            <a:off x="3579956" y="1109176"/>
            <a:ext cx="1415245" cy="841541"/>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Alerts</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Links, which appear as icons, enabling you to quickly view the type and number of tasks and issues that you need to address.</a:t>
            </a:r>
            <a:br>
              <a:rPr lang="en-US" sz="800" dirty="0" smtClean="0">
                <a:solidFill>
                  <a:srgbClr val="FFFFFF"/>
                </a:solidFill>
                <a:latin typeface="Arial Narrow" pitchFamily="34" charset="0"/>
              </a:rPr>
            </a:br>
            <a:r>
              <a:rPr lang="en-US" sz="800" dirty="0" smtClean="0">
                <a:solidFill>
                  <a:srgbClr val="FFFFFF"/>
                </a:solidFill>
                <a:latin typeface="Arial Narrow" pitchFamily="34" charset="0"/>
              </a:rPr>
              <a:t>(</a:t>
            </a:r>
            <a:r>
              <a:rPr lang="en-US" sz="800" b="1" dirty="0" smtClean="0">
                <a:solidFill>
                  <a:srgbClr val="FFFFFF"/>
                </a:solidFill>
                <a:latin typeface="Arial Narrow" pitchFamily="34" charset="0"/>
              </a:rPr>
              <a:t>Note: </a:t>
            </a:r>
            <a:r>
              <a:rPr lang="en-US" sz="800" dirty="0" smtClean="0">
                <a:solidFill>
                  <a:srgbClr val="FFFFFF"/>
                </a:solidFill>
                <a:latin typeface="Arial Narrow" pitchFamily="34" charset="0"/>
              </a:rPr>
              <a:t>Alerts are optional) </a:t>
            </a:r>
            <a:endParaRPr lang="en-US" sz="800" dirty="0">
              <a:solidFill>
                <a:srgbClr val="FFFFFF"/>
              </a:solidFill>
              <a:latin typeface="Arial Narrow" pitchFamily="34" charset="0"/>
            </a:endParaRPr>
          </a:p>
        </p:txBody>
      </p:sp>
      <p:sp>
        <p:nvSpPr>
          <p:cNvPr id="7" name="Text Box 6"/>
          <p:cNvSpPr txBox="1">
            <a:spLocks noChangeArrowheads="1"/>
          </p:cNvSpPr>
          <p:nvPr/>
        </p:nvSpPr>
        <p:spPr bwMode="auto">
          <a:xfrm>
            <a:off x="5230038" y="1109176"/>
            <a:ext cx="1624013" cy="718430"/>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Carousel</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Container for </a:t>
            </a:r>
            <a:r>
              <a:rPr lang="en-US" sz="800" i="1" dirty="0" smtClean="0">
                <a:solidFill>
                  <a:srgbClr val="FFFFFF"/>
                </a:solidFill>
                <a:latin typeface="Arial Narrow" pitchFamily="34" charset="0"/>
              </a:rPr>
              <a:t>one</a:t>
            </a:r>
            <a:r>
              <a:rPr lang="en-US" sz="800" dirty="0" smtClean="0">
                <a:solidFill>
                  <a:srgbClr val="FFFFFF"/>
                </a:solidFill>
                <a:latin typeface="Arial Narrow" pitchFamily="34" charset="0"/>
              </a:rPr>
              <a:t> or more workspaces (</a:t>
            </a:r>
            <a:r>
              <a:rPr lang="en-US" sz="800" b="1" dirty="0" smtClean="0">
                <a:solidFill>
                  <a:srgbClr val="FFFFFF"/>
                </a:solidFill>
                <a:latin typeface="Arial Narrow" pitchFamily="34" charset="0"/>
              </a:rPr>
              <a:t>Note: </a:t>
            </a:r>
            <a:r>
              <a:rPr lang="en-US" sz="800" dirty="0" smtClean="0">
                <a:solidFill>
                  <a:srgbClr val="FFFFFF"/>
                </a:solidFill>
                <a:latin typeface="Arial Narrow" pitchFamily="34" charset="0"/>
              </a:rPr>
              <a:t>Carousel appears only if there is another workspace in addition to the home workspace.) </a:t>
            </a:r>
            <a:endParaRPr lang="en-US" sz="800" dirty="0">
              <a:solidFill>
                <a:srgbClr val="FFFFFF"/>
              </a:solidFill>
              <a:latin typeface="Arial Narrow" pitchFamily="34" charset="0"/>
            </a:endParaRPr>
          </a:p>
        </p:txBody>
      </p:sp>
      <p:pic>
        <p:nvPicPr>
          <p:cNvPr id="28" name="Picture 27" descr="open_shift_mouse_over.png"/>
          <p:cNvPicPr>
            <a:picLocks noChangeAspect="1"/>
          </p:cNvPicPr>
          <p:nvPr/>
        </p:nvPicPr>
        <p:blipFill>
          <a:blip r:embed="rId4" cstate="print"/>
          <a:stretch>
            <a:fillRect/>
          </a:stretch>
        </p:blipFill>
        <p:spPr>
          <a:xfrm rot="600000">
            <a:off x="8458201" y="3709169"/>
            <a:ext cx="1131570" cy="720090"/>
          </a:xfrm>
          <a:prstGeom prst="rect">
            <a:avLst/>
          </a:prstGeom>
          <a:ln w="3175">
            <a:solidFill>
              <a:schemeClr val="tx1"/>
            </a:solidFill>
            <a:prstDash val="sysDot"/>
          </a:ln>
          <a:effectLst>
            <a:outerShdw blurRad="50800" dist="38100" dir="2700000" algn="tl" rotWithShape="0">
              <a:prstClr val="black">
                <a:alpha val="40000"/>
              </a:prstClr>
            </a:outerShdw>
          </a:effectLst>
        </p:spPr>
      </p:pic>
      <p:sp>
        <p:nvSpPr>
          <p:cNvPr id="29" name="Text Box 6"/>
          <p:cNvSpPr txBox="1">
            <a:spLocks noChangeArrowheads="1"/>
          </p:cNvSpPr>
          <p:nvPr/>
        </p:nvSpPr>
        <p:spPr bwMode="auto">
          <a:xfrm>
            <a:off x="7723561" y="5131675"/>
            <a:ext cx="1825252" cy="841541"/>
          </a:xfrm>
          <a:prstGeom prst="rect">
            <a:avLst/>
          </a:prstGeom>
          <a:solidFill>
            <a:srgbClr val="5191CD"/>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lvl="0" algn="l"/>
            <a:r>
              <a:rPr lang="en-US" sz="800" b="1" dirty="0" smtClean="0">
                <a:solidFill>
                  <a:srgbClr val="FFFFFF"/>
                </a:solidFill>
                <a:latin typeface="Arial Narrow" pitchFamily="34" charset="0"/>
              </a:rPr>
              <a:t>Repositioning Widgets</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 Move a secondary widget  into a primary position by clicking the title bar, dragging it over a primary widget, and releasing.</a:t>
            </a:r>
            <a:endParaRPr lang="en-US" sz="800" b="0" dirty="0" smtClean="0">
              <a:solidFill>
                <a:srgbClr val="FFFFFF"/>
              </a:solidFill>
              <a:latin typeface="Arial Narrow" pitchFamily="34" charset="0"/>
            </a:endParaRPr>
          </a:p>
          <a:p>
            <a:pPr lvl="0" algn="l"/>
            <a:endParaRPr lang="en-US" sz="800" dirty="0" smtClean="0">
              <a:solidFill>
                <a:srgbClr val="FFFFFF"/>
              </a:solidFill>
              <a:latin typeface="Arial Narrow" pitchFamily="34" charset="0"/>
            </a:endParaRPr>
          </a:p>
          <a:p>
            <a:pPr lvl="0" algn="l"/>
            <a:endParaRPr lang="en-US" sz="800" b="0" dirty="0">
              <a:solidFill>
                <a:srgbClr val="FFFFFF"/>
              </a:solidFill>
              <a:latin typeface="Arial Narrow" pitchFamily="34" charset="0"/>
            </a:endParaRPr>
          </a:p>
        </p:txBody>
      </p:sp>
      <p:pic>
        <p:nvPicPr>
          <p:cNvPr id="30" name="Picture 29" descr="repositioning_window_nav.png"/>
          <p:cNvPicPr>
            <a:picLocks noChangeAspect="1"/>
          </p:cNvPicPr>
          <p:nvPr/>
        </p:nvPicPr>
        <p:blipFill>
          <a:blip r:embed="rId5" cstate="print"/>
          <a:stretch>
            <a:fillRect/>
          </a:stretch>
        </p:blipFill>
        <p:spPr>
          <a:xfrm rot="600000">
            <a:off x="8077201" y="5851264"/>
            <a:ext cx="1577340" cy="885825"/>
          </a:xfrm>
          <a:prstGeom prst="rect">
            <a:avLst/>
          </a:prstGeom>
          <a:ln w="3175">
            <a:solidFill>
              <a:schemeClr val="tx1"/>
            </a:solidFill>
            <a:prstDash val="sysDot"/>
          </a:ln>
          <a:effectLst>
            <a:outerShdw blurRad="50800" dist="38100" dir="2700000" algn="tl" rotWithShape="0">
              <a:prstClr val="black">
                <a:alpha val="40000"/>
              </a:prstClr>
            </a:outerShdw>
          </a:effectLst>
        </p:spPr>
      </p:pic>
      <p:cxnSp>
        <p:nvCxnSpPr>
          <p:cNvPr id="36" name="Straight Arrow Connector 35"/>
          <p:cNvCxnSpPr/>
          <p:nvPr/>
        </p:nvCxnSpPr>
        <p:spPr bwMode="auto">
          <a:xfrm flipV="1">
            <a:off x="3109283" y="6242756"/>
            <a:ext cx="0" cy="148526"/>
          </a:xfrm>
          <a:prstGeom prst="straightConnector1">
            <a:avLst/>
          </a:prstGeom>
          <a:solidFill>
            <a:schemeClr val="accent1"/>
          </a:solidFill>
          <a:ln w="19050" cap="flat" cmpd="sng" algn="ctr">
            <a:solidFill>
              <a:srgbClr val="F02E00"/>
            </a:solidFill>
            <a:prstDash val="solid"/>
            <a:round/>
            <a:headEnd type="oval" w="med" len="med"/>
            <a:tailEnd type="none"/>
          </a:ln>
          <a:effectLst/>
        </p:spPr>
      </p:cxnSp>
      <p:sp>
        <p:nvSpPr>
          <p:cNvPr id="11" name="Text Box 6"/>
          <p:cNvSpPr txBox="1">
            <a:spLocks noChangeArrowheads="1"/>
          </p:cNvSpPr>
          <p:nvPr/>
        </p:nvSpPr>
        <p:spPr bwMode="auto">
          <a:xfrm>
            <a:off x="1676982" y="6395550"/>
            <a:ext cx="2426674" cy="964651"/>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Widgets</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A widget is a task-oriented tool or view into Workforce Central. There will be one or two primary widgets, depending on the workspace—these are widgets you can use to perform tasks. There may also be one or more smaller-sized secondary widgets, but normally these are for viewing only until you swap them into a primary position.</a:t>
            </a:r>
          </a:p>
        </p:txBody>
      </p:sp>
      <p:cxnSp>
        <p:nvCxnSpPr>
          <p:cNvPr id="34" name="Straight Arrow Connector 33"/>
          <p:cNvCxnSpPr/>
          <p:nvPr/>
        </p:nvCxnSpPr>
        <p:spPr bwMode="auto">
          <a:xfrm flipV="1">
            <a:off x="4794861" y="2906829"/>
            <a:ext cx="0" cy="3482847"/>
          </a:xfrm>
          <a:prstGeom prst="straightConnector1">
            <a:avLst/>
          </a:prstGeom>
          <a:solidFill>
            <a:schemeClr val="accent1"/>
          </a:solidFill>
          <a:ln w="19050" cap="flat" cmpd="sng" algn="ctr">
            <a:solidFill>
              <a:srgbClr val="F02E00"/>
            </a:solidFill>
            <a:prstDash val="solid"/>
            <a:round/>
            <a:headEnd type="oval" w="med" len="med"/>
            <a:tailEnd type="triangle"/>
          </a:ln>
          <a:effectLst/>
        </p:spPr>
      </p:cxnSp>
      <p:sp>
        <p:nvSpPr>
          <p:cNvPr id="32" name="Text Box 6"/>
          <p:cNvSpPr txBox="1">
            <a:spLocks noChangeArrowheads="1"/>
          </p:cNvSpPr>
          <p:nvPr/>
        </p:nvSpPr>
        <p:spPr bwMode="auto">
          <a:xfrm>
            <a:off x="4202085" y="6395550"/>
            <a:ext cx="1871297" cy="964651"/>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Workspace Context</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Some workspaces allow you to choose a context – a Time Period and set of Employees or Locations to use in all widgets where they apply. If needed, change the selections and click the </a:t>
            </a:r>
            <a:r>
              <a:rPr lang="en-US" sz="800" b="1" dirty="0" smtClean="0">
                <a:solidFill>
                  <a:srgbClr val="FFFFFF"/>
                </a:solidFill>
                <a:latin typeface="Arial Narrow" pitchFamily="34" charset="0"/>
              </a:rPr>
              <a:t>Synchronize</a:t>
            </a:r>
            <a:r>
              <a:rPr lang="en-US" sz="800" dirty="0" smtClean="0">
                <a:solidFill>
                  <a:srgbClr val="FFFFFF"/>
                </a:solidFill>
                <a:latin typeface="Arial Narrow" pitchFamily="34" charset="0"/>
              </a:rPr>
              <a:t/>
            </a:r>
            <a:br>
              <a:rPr lang="en-US" sz="800" dirty="0" smtClean="0">
                <a:solidFill>
                  <a:srgbClr val="FFFFFF"/>
                </a:solidFill>
                <a:latin typeface="Arial Narrow" pitchFamily="34" charset="0"/>
              </a:rPr>
            </a:br>
            <a:r>
              <a:rPr lang="en-US" sz="800" dirty="0" smtClean="0">
                <a:solidFill>
                  <a:srgbClr val="FFFFFF"/>
                </a:solidFill>
                <a:latin typeface="Arial Narrow" pitchFamily="34" charset="0"/>
              </a:rPr>
              <a:t>icon.</a:t>
            </a:r>
          </a:p>
        </p:txBody>
      </p:sp>
      <p:cxnSp>
        <p:nvCxnSpPr>
          <p:cNvPr id="53" name="Straight Arrow Connector 52"/>
          <p:cNvCxnSpPr/>
          <p:nvPr/>
        </p:nvCxnSpPr>
        <p:spPr bwMode="auto">
          <a:xfrm flipH="1" flipV="1">
            <a:off x="4075470" y="5592647"/>
            <a:ext cx="1" cy="653652"/>
          </a:xfrm>
          <a:prstGeom prst="straightConnector1">
            <a:avLst/>
          </a:prstGeom>
          <a:solidFill>
            <a:schemeClr val="accent1"/>
          </a:solidFill>
          <a:ln w="19050" cap="flat" cmpd="sng" algn="ctr">
            <a:solidFill>
              <a:srgbClr val="F02E00"/>
            </a:solidFill>
            <a:prstDash val="solid"/>
            <a:round/>
            <a:headEnd type="none" w="sm" len="sm"/>
            <a:tailEnd type="triangle"/>
          </a:ln>
          <a:effectLst/>
        </p:spPr>
      </p:cxnSp>
      <p:pic>
        <p:nvPicPr>
          <p:cNvPr id="3074" name="Picture 2" descr="C:\Projects_Current\Navigator_Job_Aids\mgr_images\Synchronize_Icon.png"/>
          <p:cNvPicPr>
            <a:picLocks noChangeAspect="1" noChangeArrowheads="1"/>
          </p:cNvPicPr>
          <p:nvPr/>
        </p:nvPicPr>
        <p:blipFill>
          <a:blip r:embed="rId6" cstate="print"/>
          <a:srcRect/>
          <a:stretch>
            <a:fillRect/>
          </a:stretch>
        </p:blipFill>
        <p:spPr bwMode="auto">
          <a:xfrm rot="600000">
            <a:off x="5719084" y="7168198"/>
            <a:ext cx="380048" cy="306705"/>
          </a:xfrm>
          <a:prstGeom prst="rect">
            <a:avLst/>
          </a:prstGeom>
          <a:noFill/>
        </p:spPr>
      </p:pic>
      <p:cxnSp>
        <p:nvCxnSpPr>
          <p:cNvPr id="35" name="AutoShape 7"/>
          <p:cNvCxnSpPr>
            <a:cxnSpLocks noChangeShapeType="1"/>
            <a:stCxn id="9" idx="2"/>
          </p:cNvCxnSpPr>
          <p:nvPr/>
        </p:nvCxnSpPr>
        <p:spPr bwMode="auto">
          <a:xfrm rot="5400000">
            <a:off x="2049730" y="1428023"/>
            <a:ext cx="468135" cy="774859"/>
          </a:xfrm>
          <a:prstGeom prst="bentConnector2">
            <a:avLst/>
          </a:prstGeom>
          <a:noFill/>
          <a:ln w="19050">
            <a:solidFill>
              <a:srgbClr val="F02E00"/>
            </a:solidFill>
            <a:miter lim="800000"/>
            <a:headEnd type="oval" w="med" len="med"/>
            <a:tailEnd type="none" w="med" len="med"/>
          </a:ln>
          <a:effectLst/>
        </p:spPr>
      </p:cxnSp>
      <p:sp>
        <p:nvSpPr>
          <p:cNvPr id="9" name="Text Box 6"/>
          <p:cNvSpPr txBox="1">
            <a:spLocks noChangeArrowheads="1"/>
          </p:cNvSpPr>
          <p:nvPr/>
        </p:nvSpPr>
        <p:spPr bwMode="auto">
          <a:xfrm>
            <a:off x="1997332" y="1109176"/>
            <a:ext cx="1347788" cy="472209"/>
          </a:xfrm>
          <a:prstGeom prst="rect">
            <a:avLst/>
          </a:prstGeom>
          <a:solidFill>
            <a:srgbClr val="5191CD"/>
          </a:solidFill>
          <a:ln w="28575">
            <a:noFill/>
            <a:miter lim="800000"/>
            <a:headEnd/>
            <a:tailEnd/>
          </a:ln>
          <a:effectLst/>
        </p:spPr>
        <p:txBody>
          <a:bodyPr wrap="square" lIns="101882" tIns="50941" rIns="101882" bIns="50941">
            <a:spAutoFit/>
          </a:bodyPr>
          <a:lstStyle/>
          <a:p>
            <a:pPr lvl="0" algn="l" defTabSz="1019175">
              <a:spcBef>
                <a:spcPct val="50000"/>
              </a:spcBef>
            </a:pPr>
            <a:r>
              <a:rPr lang="en-US" sz="800" b="1" dirty="0" smtClean="0">
                <a:solidFill>
                  <a:srgbClr val="FFFFFF"/>
                </a:solidFill>
                <a:latin typeface="Arial Narrow" pitchFamily="34" charset="0"/>
              </a:rPr>
              <a:t>Name / Sign Out</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Identifies user and a link to log out of navigator</a:t>
            </a:r>
            <a:r>
              <a:rPr lang="en-US" sz="800" dirty="0">
                <a:solidFill>
                  <a:srgbClr val="FFFFFF"/>
                </a:solidFill>
                <a:latin typeface="Arial Narrow" pitchFamily="34" charset="0"/>
              </a:rPr>
              <a:t>.</a:t>
            </a:r>
            <a:endParaRPr lang="en-US" sz="800" dirty="0" smtClean="0">
              <a:solidFill>
                <a:srgbClr val="FFFFFF"/>
              </a:solidFill>
              <a:latin typeface="Arial Narrow" pitchFamily="34" charset="0"/>
            </a:endParaRPr>
          </a:p>
        </p:txBody>
      </p:sp>
      <p:cxnSp>
        <p:nvCxnSpPr>
          <p:cNvPr id="47" name="Straight Arrow Connector 46"/>
          <p:cNvCxnSpPr/>
          <p:nvPr/>
        </p:nvCxnSpPr>
        <p:spPr bwMode="auto">
          <a:xfrm>
            <a:off x="3581516" y="2049874"/>
            <a:ext cx="0" cy="141468"/>
          </a:xfrm>
          <a:prstGeom prst="straightConnector1">
            <a:avLst/>
          </a:prstGeom>
          <a:solidFill>
            <a:schemeClr val="accent1"/>
          </a:solidFill>
          <a:ln w="19050" cap="flat" cmpd="sng" algn="ctr">
            <a:solidFill>
              <a:srgbClr val="F02E00"/>
            </a:solidFill>
            <a:prstDash val="solid"/>
            <a:round/>
            <a:headEnd type="none" w="sm" len="sm"/>
            <a:tailEnd type="triangle"/>
          </a:ln>
          <a:effectLst/>
        </p:spPr>
      </p:cxn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4613" y="282338"/>
            <a:ext cx="1682545" cy="549436"/>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082" y="2191342"/>
            <a:ext cx="10382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3" name="Straight Arrow Connector 42"/>
          <p:cNvCxnSpPr/>
          <p:nvPr/>
        </p:nvCxnSpPr>
        <p:spPr bwMode="auto">
          <a:xfrm>
            <a:off x="1142371" y="1953988"/>
            <a:ext cx="0" cy="611791"/>
          </a:xfrm>
          <a:prstGeom prst="straightConnector1">
            <a:avLst/>
          </a:prstGeom>
          <a:solidFill>
            <a:schemeClr val="accent1"/>
          </a:solidFill>
          <a:ln w="19050" cap="flat" cmpd="sng" algn="ctr">
            <a:solidFill>
              <a:srgbClr val="F02E00"/>
            </a:solidFill>
            <a:prstDash val="solid"/>
            <a:round/>
            <a:headEnd type="oval" w="med" len="med"/>
            <a:tailEnd type="triangle"/>
          </a:ln>
          <a:effectLst>
            <a:outerShdw dist="12700" dir="2700000" algn="tl" rotWithShape="0">
              <a:srgbClr val="FFFFFF">
                <a:alpha val="50000"/>
              </a:srgbClr>
            </a:outerShdw>
          </a:effectLst>
        </p:spPr>
      </p:cxnSp>
      <p:sp>
        <p:nvSpPr>
          <p:cNvPr id="10" name="Text Box 6"/>
          <p:cNvSpPr txBox="1">
            <a:spLocks noChangeArrowheads="1"/>
          </p:cNvSpPr>
          <p:nvPr/>
        </p:nvSpPr>
        <p:spPr bwMode="auto">
          <a:xfrm>
            <a:off x="414708" y="1109176"/>
            <a:ext cx="1347788" cy="841541"/>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Active Bar</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Displays active workspaces; click title to bring a workspace into focus. (</a:t>
            </a:r>
            <a:r>
              <a:rPr lang="en-US" sz="800" b="1" dirty="0" smtClean="0">
                <a:solidFill>
                  <a:srgbClr val="FFFFFF"/>
                </a:solidFill>
                <a:latin typeface="Arial Narrow" pitchFamily="34" charset="0"/>
              </a:rPr>
              <a:t>Manage My Department </a:t>
            </a:r>
            <a:r>
              <a:rPr lang="en-US" sz="800" dirty="0" smtClean="0">
                <a:solidFill>
                  <a:srgbClr val="FFFFFF"/>
                </a:solidFill>
                <a:latin typeface="Arial Narrow" pitchFamily="34" charset="0"/>
              </a:rPr>
              <a:t>is the only one in this example.)</a:t>
            </a:r>
            <a:endParaRPr lang="en-US" sz="800" dirty="0">
              <a:solidFill>
                <a:srgbClr val="FFFFFF"/>
              </a:solidFill>
              <a:latin typeface="Arial Narrow" pitchFamily="34" charset="0"/>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0627" y="5925981"/>
            <a:ext cx="732905" cy="19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Projects_Current\Navigator_Job_Aids\mgr_images\Related_Items_Pane_Cropped.png"/>
          <p:cNvPicPr>
            <a:picLocks noChangeAspect="1" noChangeArrowheads="1"/>
          </p:cNvPicPr>
          <p:nvPr/>
        </p:nvPicPr>
        <p:blipFill>
          <a:blip r:embed="rId3" cstate="print"/>
          <a:srcRect/>
          <a:stretch>
            <a:fillRect/>
          </a:stretch>
        </p:blipFill>
        <p:spPr bwMode="auto">
          <a:xfrm>
            <a:off x="5611881" y="4254567"/>
            <a:ext cx="1806893" cy="3180398"/>
          </a:xfrm>
          <a:prstGeom prst="rect">
            <a:avLst/>
          </a:prstGeom>
          <a:noFill/>
        </p:spPr>
      </p:pic>
      <p:pic>
        <p:nvPicPr>
          <p:cNvPr id="2051" name="Picture 3" descr="C:\Projects_Current\Navigator_Job_Aids\mgr_images\Alerts_schedule_cropped.png"/>
          <p:cNvPicPr>
            <a:picLocks noChangeAspect="1" noChangeArrowheads="1"/>
          </p:cNvPicPr>
          <p:nvPr/>
        </p:nvPicPr>
        <p:blipFill>
          <a:blip r:embed="rId4" cstate="print"/>
          <a:srcRect/>
          <a:stretch>
            <a:fillRect/>
          </a:stretch>
        </p:blipFill>
        <p:spPr bwMode="auto">
          <a:xfrm>
            <a:off x="1932709" y="1927641"/>
            <a:ext cx="2640330" cy="1846897"/>
          </a:xfrm>
          <a:prstGeom prst="rect">
            <a:avLst/>
          </a:prstGeom>
          <a:noFill/>
        </p:spPr>
      </p:pic>
      <p:pic>
        <p:nvPicPr>
          <p:cNvPr id="2050" name="Picture 2" descr="C:\Projects_Current\Navigator_Job_Aids\mgr_images\carousel_cropped.png"/>
          <p:cNvPicPr>
            <a:picLocks noChangeAspect="1" noChangeArrowheads="1"/>
          </p:cNvPicPr>
          <p:nvPr/>
        </p:nvPicPr>
        <p:blipFill>
          <a:blip r:embed="rId5" cstate="print"/>
          <a:srcRect/>
          <a:stretch>
            <a:fillRect/>
          </a:stretch>
        </p:blipFill>
        <p:spPr bwMode="auto">
          <a:xfrm>
            <a:off x="5042186" y="2012082"/>
            <a:ext cx="2366963" cy="1980247"/>
          </a:xfrm>
          <a:prstGeom prst="rect">
            <a:avLst/>
          </a:prstGeom>
          <a:noFill/>
        </p:spPr>
      </p:pic>
      <p:pic>
        <p:nvPicPr>
          <p:cNvPr id="1026" name="Picture 2" descr="C:\Projects_Current\Navigator_Job_Aids\mgr_images\Manage_My_Depts_Base_Output.png"/>
          <p:cNvPicPr>
            <a:picLocks noChangeAspect="1" noChangeArrowheads="1"/>
          </p:cNvPicPr>
          <p:nvPr/>
        </p:nvPicPr>
        <p:blipFill>
          <a:blip r:embed="rId6" cstate="print"/>
          <a:srcRect/>
          <a:stretch>
            <a:fillRect/>
          </a:stretch>
        </p:blipFill>
        <p:spPr bwMode="auto">
          <a:xfrm>
            <a:off x="670301" y="4893228"/>
            <a:ext cx="4131381" cy="2424865"/>
          </a:xfrm>
          <a:prstGeom prst="rect">
            <a:avLst/>
          </a:prstGeom>
          <a:noFill/>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Manager Navigator Job Aid</a:t>
            </a:r>
            <a:endParaRPr lang="en-US" dirty="0"/>
          </a:p>
        </p:txBody>
      </p:sp>
      <p:sp>
        <p:nvSpPr>
          <p:cNvPr id="3" name="Content Placeholder 2"/>
          <p:cNvSpPr>
            <a:spLocks noGrp="1"/>
          </p:cNvSpPr>
          <p:nvPr>
            <p:ph idx="1"/>
          </p:nvPr>
        </p:nvSpPr>
        <p:spPr/>
        <p:txBody>
          <a:bodyPr/>
          <a:lstStyle/>
          <a:p>
            <a:r>
              <a:rPr lang="en-US" dirty="0" smtClean="0"/>
              <a:t>Opening Widgets and Workspaces</a:t>
            </a:r>
            <a:endParaRPr lang="en-US" dirty="0"/>
          </a:p>
        </p:txBody>
      </p:sp>
      <p:cxnSp>
        <p:nvCxnSpPr>
          <p:cNvPr id="33" name="AutoShape 7"/>
          <p:cNvCxnSpPr>
            <a:cxnSpLocks noChangeShapeType="1"/>
            <a:stCxn id="10" idx="2"/>
          </p:cNvCxnSpPr>
          <p:nvPr/>
        </p:nvCxnSpPr>
        <p:spPr bwMode="auto">
          <a:xfrm rot="16200000" flipH="1">
            <a:off x="1216960" y="1325984"/>
            <a:ext cx="615777" cy="1044001"/>
          </a:xfrm>
          <a:prstGeom prst="bentConnector2">
            <a:avLst/>
          </a:prstGeom>
          <a:noFill/>
          <a:ln w="19050">
            <a:solidFill>
              <a:schemeClr val="accent2"/>
            </a:solidFill>
            <a:miter lim="800000"/>
            <a:headEnd type="oval" w="med" len="med"/>
            <a:tailEnd type="triangle" w="med" len="med"/>
          </a:ln>
          <a:effectLst>
            <a:outerShdw dist="12700" dir="2700000" algn="tl" rotWithShape="0">
              <a:srgbClr val="FFFFFF">
                <a:alpha val="50000"/>
              </a:srgbClr>
            </a:outerShdw>
          </a:effectLst>
        </p:spPr>
      </p:cxnSp>
      <p:cxnSp>
        <p:nvCxnSpPr>
          <p:cNvPr id="40" name="Straight Arrow Connector 39"/>
          <p:cNvCxnSpPr/>
          <p:nvPr/>
        </p:nvCxnSpPr>
        <p:spPr bwMode="auto">
          <a:xfrm flipH="1">
            <a:off x="6346565" y="2551887"/>
            <a:ext cx="1491840" cy="0"/>
          </a:xfrm>
          <a:prstGeom prst="straightConnector1">
            <a:avLst/>
          </a:prstGeom>
          <a:solidFill>
            <a:schemeClr val="accent1"/>
          </a:solidFill>
          <a:ln w="19050" cap="flat" cmpd="sng" algn="ctr">
            <a:solidFill>
              <a:schemeClr val="accent4"/>
            </a:solidFill>
            <a:prstDash val="solid"/>
            <a:round/>
            <a:headEnd type="none" w="sm" len="sm"/>
            <a:tailEnd type="triangle"/>
          </a:ln>
          <a:effectLst/>
        </p:spPr>
      </p:cxnSp>
      <p:cxnSp>
        <p:nvCxnSpPr>
          <p:cNvPr id="43" name="Straight Arrow Connector 42"/>
          <p:cNvCxnSpPr/>
          <p:nvPr/>
        </p:nvCxnSpPr>
        <p:spPr bwMode="auto">
          <a:xfrm>
            <a:off x="2405099" y="1663736"/>
            <a:ext cx="0" cy="388902"/>
          </a:xfrm>
          <a:prstGeom prst="straightConnector1">
            <a:avLst/>
          </a:prstGeom>
          <a:solidFill>
            <a:schemeClr val="accent1"/>
          </a:solidFill>
          <a:ln w="19050" cap="flat" cmpd="sng" algn="ctr">
            <a:solidFill>
              <a:schemeClr val="accent2"/>
            </a:solidFill>
            <a:prstDash val="solid"/>
            <a:round/>
            <a:headEnd type="oval" w="med" len="med"/>
            <a:tailEnd type="triangle"/>
          </a:ln>
          <a:effectLst/>
        </p:spPr>
      </p:cxnSp>
      <p:cxnSp>
        <p:nvCxnSpPr>
          <p:cNvPr id="46" name="Straight Arrow Connector 45"/>
          <p:cNvCxnSpPr/>
          <p:nvPr/>
        </p:nvCxnSpPr>
        <p:spPr bwMode="auto">
          <a:xfrm>
            <a:off x="5545627" y="1656703"/>
            <a:ext cx="0" cy="1956935"/>
          </a:xfrm>
          <a:prstGeom prst="straightConnector1">
            <a:avLst/>
          </a:prstGeom>
          <a:solidFill>
            <a:schemeClr val="accent1"/>
          </a:solidFill>
          <a:ln w="19050" cap="flat" cmpd="sng" algn="ctr">
            <a:solidFill>
              <a:schemeClr val="accent4"/>
            </a:solidFill>
            <a:prstDash val="solid"/>
            <a:round/>
            <a:headEnd type="oval" w="med" len="med"/>
            <a:tailEnd type="triangle"/>
          </a:ln>
          <a:effectLst/>
        </p:spPr>
      </p:cxnSp>
      <p:sp>
        <p:nvSpPr>
          <p:cNvPr id="39" name="Rectangle 38"/>
          <p:cNvSpPr/>
          <p:nvPr/>
        </p:nvSpPr>
        <p:spPr bwMode="auto">
          <a:xfrm>
            <a:off x="2057401" y="4869773"/>
            <a:ext cx="1255542" cy="221995"/>
          </a:xfrm>
          <a:prstGeom prst="rect">
            <a:avLst/>
          </a:pr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accent2"/>
              </a:solidFill>
              <a:effectLst/>
              <a:latin typeface="Arial" charset="0"/>
            </a:endParaRPr>
          </a:p>
        </p:txBody>
      </p:sp>
      <p:sp>
        <p:nvSpPr>
          <p:cNvPr id="30" name="Rectangle 29"/>
          <p:cNvSpPr/>
          <p:nvPr/>
        </p:nvSpPr>
        <p:spPr bwMode="auto">
          <a:xfrm>
            <a:off x="3551831" y="4871396"/>
            <a:ext cx="1207828" cy="220373"/>
          </a:xfrm>
          <a:prstGeom prst="rect">
            <a:avLst/>
          </a:prstGeom>
          <a:noFill/>
          <a:ln w="254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FFFFFF"/>
              </a:solidFill>
              <a:effectLst/>
              <a:latin typeface="Arial" charset="0"/>
            </a:endParaRPr>
          </a:p>
        </p:txBody>
      </p:sp>
      <p:cxnSp>
        <p:nvCxnSpPr>
          <p:cNvPr id="47" name="Straight Arrow Connector 46"/>
          <p:cNvCxnSpPr/>
          <p:nvPr/>
        </p:nvCxnSpPr>
        <p:spPr bwMode="auto">
          <a:xfrm>
            <a:off x="2620793" y="3936956"/>
            <a:ext cx="0" cy="927832"/>
          </a:xfrm>
          <a:prstGeom prst="straightConnector1">
            <a:avLst/>
          </a:prstGeom>
          <a:solidFill>
            <a:schemeClr val="accent1"/>
          </a:solidFill>
          <a:ln w="25400" cap="flat" cmpd="sng" algn="ctr">
            <a:solidFill>
              <a:schemeClr val="accent2"/>
            </a:solidFill>
            <a:prstDash val="solid"/>
            <a:round/>
            <a:headEnd type="none" w="med" len="med"/>
            <a:tailEnd type="none"/>
          </a:ln>
          <a:effectLst/>
        </p:spPr>
      </p:cxnSp>
      <p:cxnSp>
        <p:nvCxnSpPr>
          <p:cNvPr id="64" name="Straight Arrow Connector 63"/>
          <p:cNvCxnSpPr/>
          <p:nvPr/>
        </p:nvCxnSpPr>
        <p:spPr bwMode="auto">
          <a:xfrm>
            <a:off x="1639039" y="2781718"/>
            <a:ext cx="635700" cy="0"/>
          </a:xfrm>
          <a:prstGeom prst="straightConnector1">
            <a:avLst/>
          </a:prstGeom>
          <a:solidFill>
            <a:schemeClr val="accent1"/>
          </a:solidFill>
          <a:ln w="19050" cap="flat" cmpd="sng" algn="ctr">
            <a:solidFill>
              <a:schemeClr val="accent2"/>
            </a:solidFill>
            <a:prstDash val="solid"/>
            <a:round/>
            <a:headEnd type="oval" w="med" len="med"/>
            <a:tailEnd type="triangle"/>
          </a:ln>
          <a:effectLst/>
        </p:spPr>
      </p:cxnSp>
      <p:cxnSp>
        <p:nvCxnSpPr>
          <p:cNvPr id="71" name="AutoShape 7"/>
          <p:cNvCxnSpPr>
            <a:cxnSpLocks noChangeShapeType="1"/>
            <a:stCxn id="6" idx="1"/>
          </p:cNvCxnSpPr>
          <p:nvPr/>
        </p:nvCxnSpPr>
        <p:spPr bwMode="auto">
          <a:xfrm rot="10800000" flipV="1">
            <a:off x="6392009" y="4862612"/>
            <a:ext cx="1643063" cy="153399"/>
          </a:xfrm>
          <a:prstGeom prst="bentConnector3">
            <a:avLst>
              <a:gd name="adj1" fmla="val 9331"/>
            </a:avLst>
          </a:prstGeom>
          <a:noFill/>
          <a:ln w="19050">
            <a:solidFill>
              <a:schemeClr val="accent1"/>
            </a:solidFill>
            <a:miter lim="800000"/>
            <a:headEnd type="oval" w="med" len="med"/>
            <a:tailEnd type="triangle" w="med" len="med"/>
          </a:ln>
          <a:effectLst/>
        </p:spPr>
      </p:cxnSp>
      <p:cxnSp>
        <p:nvCxnSpPr>
          <p:cNvPr id="79" name="Straight Arrow Connector 78"/>
          <p:cNvCxnSpPr/>
          <p:nvPr/>
        </p:nvCxnSpPr>
        <p:spPr bwMode="auto">
          <a:xfrm>
            <a:off x="7836789" y="1908082"/>
            <a:ext cx="0" cy="648721"/>
          </a:xfrm>
          <a:prstGeom prst="straightConnector1">
            <a:avLst/>
          </a:prstGeom>
          <a:solidFill>
            <a:schemeClr val="accent1"/>
          </a:solidFill>
          <a:ln w="19050" cap="flat" cmpd="sng" algn="ctr">
            <a:solidFill>
              <a:schemeClr val="accent4"/>
            </a:solidFill>
            <a:prstDash val="solid"/>
            <a:round/>
            <a:headEnd type="oval" w="med" len="med"/>
            <a:tailEnd type="none"/>
          </a:ln>
          <a:effectLst/>
        </p:spPr>
      </p:cxnSp>
      <p:cxnSp>
        <p:nvCxnSpPr>
          <p:cNvPr id="89" name="Straight Arrow Connector 88"/>
          <p:cNvCxnSpPr/>
          <p:nvPr/>
        </p:nvCxnSpPr>
        <p:spPr bwMode="auto">
          <a:xfrm flipH="1">
            <a:off x="6947784" y="3163370"/>
            <a:ext cx="1086879" cy="0"/>
          </a:xfrm>
          <a:prstGeom prst="straightConnector1">
            <a:avLst/>
          </a:prstGeom>
          <a:solidFill>
            <a:schemeClr val="accent1"/>
          </a:solidFill>
          <a:ln w="19050" cap="flat" cmpd="sng" algn="ctr">
            <a:solidFill>
              <a:schemeClr val="accent4"/>
            </a:solidFill>
            <a:prstDash val="solid"/>
            <a:round/>
            <a:headEnd type="oval" w="med" len="med"/>
            <a:tailEnd type="triangle"/>
          </a:ln>
          <a:effectLst/>
        </p:spPr>
      </p:cxnSp>
      <p:cxnSp>
        <p:nvCxnSpPr>
          <p:cNvPr id="96" name="Straight Arrow Connector 95"/>
          <p:cNvCxnSpPr/>
          <p:nvPr/>
        </p:nvCxnSpPr>
        <p:spPr bwMode="auto">
          <a:xfrm>
            <a:off x="7216627" y="4133874"/>
            <a:ext cx="0" cy="323782"/>
          </a:xfrm>
          <a:prstGeom prst="straightConnector1">
            <a:avLst/>
          </a:prstGeom>
          <a:solidFill>
            <a:schemeClr val="accent1"/>
          </a:solidFill>
          <a:ln w="19050" cap="flat" cmpd="sng" algn="ctr">
            <a:solidFill>
              <a:schemeClr val="accent1"/>
            </a:solidFill>
            <a:prstDash val="solid"/>
            <a:round/>
            <a:headEnd type="none" w="sm" len="sm"/>
            <a:tailEnd type="triangle"/>
          </a:ln>
          <a:effectLst/>
        </p:spPr>
      </p:cxnSp>
      <p:cxnSp>
        <p:nvCxnSpPr>
          <p:cNvPr id="98" name="Straight Arrow Connector 97"/>
          <p:cNvCxnSpPr/>
          <p:nvPr/>
        </p:nvCxnSpPr>
        <p:spPr bwMode="auto">
          <a:xfrm flipH="1">
            <a:off x="7214088" y="4138799"/>
            <a:ext cx="816522" cy="0"/>
          </a:xfrm>
          <a:prstGeom prst="straightConnector1">
            <a:avLst/>
          </a:prstGeom>
          <a:solidFill>
            <a:schemeClr val="accent1"/>
          </a:solidFill>
          <a:ln w="19050" cap="flat" cmpd="sng" algn="ctr">
            <a:solidFill>
              <a:schemeClr val="accent1"/>
            </a:solidFill>
            <a:prstDash val="solid"/>
            <a:round/>
            <a:headEnd type="oval" w="med" len="med"/>
            <a:tailEnd type="none"/>
          </a:ln>
          <a:effectLst/>
        </p:spPr>
      </p:cxnSp>
      <p:cxnSp>
        <p:nvCxnSpPr>
          <p:cNvPr id="107" name="Straight Arrow Connector 106"/>
          <p:cNvCxnSpPr/>
          <p:nvPr/>
        </p:nvCxnSpPr>
        <p:spPr bwMode="auto">
          <a:xfrm flipH="1">
            <a:off x="6853604" y="6219584"/>
            <a:ext cx="1176511" cy="0"/>
          </a:xfrm>
          <a:prstGeom prst="straightConnector1">
            <a:avLst/>
          </a:prstGeom>
          <a:solidFill>
            <a:schemeClr val="accent1"/>
          </a:solidFill>
          <a:ln w="19050" cap="flat" cmpd="sng" algn="ctr">
            <a:solidFill>
              <a:schemeClr val="accent1"/>
            </a:solidFill>
            <a:prstDash val="solid"/>
            <a:round/>
            <a:headEnd type="oval" w="med" len="med"/>
            <a:tailEnd type="triangle"/>
          </a:ln>
          <a:effectLst/>
        </p:spPr>
      </p:cxnSp>
      <p:sp>
        <p:nvSpPr>
          <p:cNvPr id="12" name="Text Box 6"/>
          <p:cNvSpPr txBox="1">
            <a:spLocks noChangeArrowheads="1"/>
          </p:cNvSpPr>
          <p:nvPr/>
        </p:nvSpPr>
        <p:spPr bwMode="auto">
          <a:xfrm>
            <a:off x="5141916" y="944778"/>
            <a:ext cx="1500282" cy="718430"/>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Closing the Carousel</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Click the </a:t>
            </a:r>
            <a:r>
              <a:rPr lang="en-US" sz="800" b="1" dirty="0" smtClean="0">
                <a:solidFill>
                  <a:srgbClr val="FFFFFF"/>
                </a:solidFill>
                <a:latin typeface="Arial Narrow" pitchFamily="34" charset="0"/>
              </a:rPr>
              <a:t>Workspaces</a:t>
            </a:r>
            <a:r>
              <a:rPr lang="en-US" sz="800" dirty="0" smtClean="0">
                <a:solidFill>
                  <a:srgbClr val="FFFFFF"/>
                </a:solidFill>
                <a:latin typeface="Arial Narrow" pitchFamily="34" charset="0"/>
              </a:rPr>
              <a:t> tab to close the carousel.</a:t>
            </a:r>
            <a:br>
              <a:rPr lang="en-US" sz="800" dirty="0" smtClean="0">
                <a:solidFill>
                  <a:srgbClr val="FFFFFF"/>
                </a:solidFill>
                <a:latin typeface="Arial Narrow" pitchFamily="34" charset="0"/>
              </a:rPr>
            </a:br>
            <a:r>
              <a:rPr lang="en-US" sz="800" dirty="0" smtClean="0">
                <a:solidFill>
                  <a:srgbClr val="FFFFFF"/>
                </a:solidFill>
                <a:latin typeface="Arial Narrow" pitchFamily="34" charset="0"/>
              </a:rPr>
              <a:t/>
            </a:r>
            <a:br>
              <a:rPr lang="en-US" sz="800" dirty="0" smtClean="0">
                <a:solidFill>
                  <a:srgbClr val="FFFFFF"/>
                </a:solidFill>
                <a:latin typeface="Arial Narrow" pitchFamily="34" charset="0"/>
              </a:rPr>
            </a:br>
            <a:endParaRPr lang="en-US" sz="800" dirty="0">
              <a:solidFill>
                <a:srgbClr val="FFFFFF"/>
              </a:solidFill>
              <a:latin typeface="Arial Narrow" pitchFamily="34" charset="0"/>
            </a:endParaRPr>
          </a:p>
        </p:txBody>
      </p:sp>
      <p:sp>
        <p:nvSpPr>
          <p:cNvPr id="9" name="Text Box 6"/>
          <p:cNvSpPr txBox="1">
            <a:spLocks noChangeArrowheads="1"/>
          </p:cNvSpPr>
          <p:nvPr/>
        </p:nvSpPr>
        <p:spPr bwMode="auto">
          <a:xfrm>
            <a:off x="2040362" y="944778"/>
            <a:ext cx="2198263" cy="718430"/>
          </a:xfrm>
          <a:prstGeom prst="rect">
            <a:avLst/>
          </a:prstGeom>
          <a:solidFill>
            <a:schemeClr val="accent2"/>
          </a:solidFill>
          <a:ln w="28575">
            <a:noFill/>
            <a:miter lim="800000"/>
            <a:headEnd/>
            <a:tailEnd/>
          </a:ln>
          <a:effectLst/>
        </p:spPr>
        <p:txBody>
          <a:bodyPr wrap="square" lIns="101882" tIns="50941" rIns="101882" bIns="50941">
            <a:spAutoFit/>
          </a:bodyPr>
          <a:lstStyle/>
          <a:p>
            <a:pPr lvl="0" algn="l" defTabSz="1019175">
              <a:spcBef>
                <a:spcPct val="50000"/>
              </a:spcBef>
            </a:pPr>
            <a:r>
              <a:rPr lang="en-US" sz="800" b="1" dirty="0" smtClean="0">
                <a:solidFill>
                  <a:srgbClr val="FFFFFF"/>
                </a:solidFill>
                <a:latin typeface="Arial Narrow" pitchFamily="34" charset="0"/>
              </a:rPr>
              <a:t>Alert Icons</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Each type of alert has its own icon. A number in the icon’s corner indicates that there are items you should review. (The significance of the number itself depends on the specific alert.) Click an icon to view details.</a:t>
            </a:r>
          </a:p>
        </p:txBody>
      </p:sp>
      <p:sp>
        <p:nvSpPr>
          <p:cNvPr id="10" name="Text Box 6"/>
          <p:cNvSpPr txBox="1">
            <a:spLocks noChangeArrowheads="1"/>
          </p:cNvSpPr>
          <p:nvPr/>
        </p:nvSpPr>
        <p:spPr bwMode="auto">
          <a:xfrm>
            <a:off x="361578" y="944778"/>
            <a:ext cx="1282540" cy="595319"/>
          </a:xfrm>
          <a:prstGeom prst="rect">
            <a:avLst/>
          </a:prstGeom>
          <a:solidFill>
            <a:schemeClr val="accent2"/>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Refresh</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Click the </a:t>
            </a:r>
            <a:r>
              <a:rPr lang="en-US" sz="800" b="1" dirty="0" smtClean="0">
                <a:solidFill>
                  <a:srgbClr val="FFFFFF"/>
                </a:solidFill>
                <a:latin typeface="Arial Narrow" pitchFamily="34" charset="0"/>
              </a:rPr>
              <a:t>Refresh</a:t>
            </a:r>
            <a:r>
              <a:rPr lang="en-US" sz="800" dirty="0" smtClean="0">
                <a:solidFill>
                  <a:srgbClr val="FFFFFF"/>
                </a:solidFill>
                <a:latin typeface="Arial Narrow" pitchFamily="34" charset="0"/>
              </a:rPr>
              <a:t> icon to get immediate updates to your Alerts.</a:t>
            </a:r>
            <a:endParaRPr lang="en-US" sz="800" dirty="0">
              <a:solidFill>
                <a:srgbClr val="FFFFFF"/>
              </a:solidFill>
              <a:latin typeface="Arial Narrow" pitchFamily="34" charset="0"/>
            </a:endParaRPr>
          </a:p>
        </p:txBody>
      </p:sp>
      <p:pic>
        <p:nvPicPr>
          <p:cNvPr id="81" name="Picture 80" descr="carousel_tab_cropped.png"/>
          <p:cNvPicPr>
            <a:picLocks noChangeAspect="1"/>
          </p:cNvPicPr>
          <p:nvPr/>
        </p:nvPicPr>
        <p:blipFill>
          <a:blip r:embed="rId7" cstate="print"/>
          <a:stretch>
            <a:fillRect/>
          </a:stretch>
        </p:blipFill>
        <p:spPr>
          <a:xfrm rot="600000">
            <a:off x="5761589" y="1421477"/>
            <a:ext cx="1293495" cy="373380"/>
          </a:xfrm>
          <a:prstGeom prst="rect">
            <a:avLst/>
          </a:prstGeom>
          <a:ln w="3175">
            <a:solidFill>
              <a:schemeClr val="tx1"/>
            </a:solidFill>
            <a:prstDash val="sysDot"/>
          </a:ln>
          <a:effectLst>
            <a:outerShdw blurRad="50800" dist="38100" dir="2700000" algn="tl" rotWithShape="0">
              <a:prstClr val="black">
                <a:alpha val="40000"/>
              </a:prstClr>
            </a:outerShdw>
          </a:effectLst>
        </p:spPr>
      </p:pic>
      <p:sp>
        <p:nvSpPr>
          <p:cNvPr id="5" name="Text Box 6"/>
          <p:cNvSpPr txBox="1">
            <a:spLocks noChangeArrowheads="1"/>
          </p:cNvSpPr>
          <p:nvPr/>
        </p:nvSpPr>
        <p:spPr bwMode="auto">
          <a:xfrm>
            <a:off x="361578" y="2337398"/>
            <a:ext cx="1282540" cy="841541"/>
          </a:xfrm>
          <a:prstGeom prst="rect">
            <a:avLst/>
          </a:prstGeom>
          <a:solidFill>
            <a:schemeClr val="accent2"/>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Alert Details</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Click an item in the details of an alert to open the relevant widget. You can then take whatever actions are needed in the open widget.</a:t>
            </a:r>
            <a:endParaRPr lang="en-US" sz="800" dirty="0">
              <a:solidFill>
                <a:srgbClr val="FFFFFF"/>
              </a:solidFill>
              <a:latin typeface="Arial Narrow" pitchFamily="34" charset="0"/>
            </a:endParaRPr>
          </a:p>
        </p:txBody>
      </p:sp>
      <p:sp>
        <p:nvSpPr>
          <p:cNvPr id="103" name="Text Box 6"/>
          <p:cNvSpPr txBox="1">
            <a:spLocks noChangeArrowheads="1"/>
          </p:cNvSpPr>
          <p:nvPr/>
        </p:nvSpPr>
        <p:spPr bwMode="auto">
          <a:xfrm>
            <a:off x="8035071" y="2699896"/>
            <a:ext cx="1655639" cy="595319"/>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Cycling the Carousel</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If there is more than one workspace in the carousel, use the arrows to cycle through the additional workspaces.</a:t>
            </a:r>
            <a:endParaRPr lang="en-US" sz="800" dirty="0">
              <a:solidFill>
                <a:srgbClr val="FFFFFF"/>
              </a:solidFill>
              <a:latin typeface="Arial Narrow" pitchFamily="34" charset="0"/>
            </a:endParaRPr>
          </a:p>
        </p:txBody>
      </p:sp>
      <p:sp>
        <p:nvSpPr>
          <p:cNvPr id="78" name="Text Box 6"/>
          <p:cNvSpPr txBox="1">
            <a:spLocks noChangeArrowheads="1"/>
          </p:cNvSpPr>
          <p:nvPr/>
        </p:nvSpPr>
        <p:spPr bwMode="auto">
          <a:xfrm>
            <a:off x="7706401" y="944778"/>
            <a:ext cx="1984309" cy="964651"/>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Additional Workspaces</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Click an item in the carousel to open an additional workspace. To close that workspace later, hover over its tab and click the Close (</a:t>
            </a:r>
            <a:r>
              <a:rPr lang="en-US" sz="800" b="1" dirty="0" smtClean="0">
                <a:solidFill>
                  <a:srgbClr val="FFFFFF"/>
                </a:solidFill>
                <a:latin typeface="Arial Narrow" pitchFamily="34" charset="0"/>
              </a:rPr>
              <a:t>X</a:t>
            </a:r>
            <a:r>
              <a:rPr lang="en-US" sz="800" dirty="0" smtClean="0">
                <a:solidFill>
                  <a:srgbClr val="FFFFFF"/>
                </a:solidFill>
                <a:latin typeface="Arial Narrow" pitchFamily="34" charset="0"/>
              </a:rPr>
              <a:t>) button.</a:t>
            </a:r>
            <a:br>
              <a:rPr lang="en-US" sz="800" dirty="0" smtClean="0">
                <a:solidFill>
                  <a:srgbClr val="FFFFFF"/>
                </a:solidFill>
                <a:latin typeface="Arial Narrow" pitchFamily="34" charset="0"/>
              </a:rPr>
            </a:br>
            <a:r>
              <a:rPr lang="en-US" sz="800" dirty="0" smtClean="0">
                <a:solidFill>
                  <a:srgbClr val="FFFFFF"/>
                </a:solidFill>
                <a:latin typeface="Arial Narrow" pitchFamily="34" charset="0"/>
              </a:rPr>
              <a:t/>
            </a:r>
            <a:br>
              <a:rPr lang="en-US" sz="800" dirty="0" smtClean="0">
                <a:solidFill>
                  <a:srgbClr val="FFFFFF"/>
                </a:solidFill>
                <a:latin typeface="Arial Narrow" pitchFamily="34" charset="0"/>
              </a:rPr>
            </a:br>
            <a:endParaRPr lang="en-US" sz="800" dirty="0">
              <a:solidFill>
                <a:srgbClr val="FFFFFF"/>
              </a:solidFill>
              <a:latin typeface="Arial Narrow" pitchFamily="34" charset="0"/>
            </a:endParaRPr>
          </a:p>
        </p:txBody>
      </p:sp>
      <p:sp>
        <p:nvSpPr>
          <p:cNvPr id="6" name="Text Box 6"/>
          <p:cNvSpPr txBox="1">
            <a:spLocks noChangeArrowheads="1"/>
          </p:cNvSpPr>
          <p:nvPr/>
        </p:nvSpPr>
        <p:spPr bwMode="auto">
          <a:xfrm>
            <a:off x="8035071" y="4626508"/>
            <a:ext cx="1655639" cy="472209"/>
          </a:xfrm>
          <a:prstGeom prst="rect">
            <a:avLst/>
          </a:prstGeom>
          <a:solidFill>
            <a:schemeClr val="accent1"/>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Active Widgets</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b="1" dirty="0" smtClean="0">
                <a:solidFill>
                  <a:srgbClr val="FFFFFF"/>
                </a:solidFill>
                <a:latin typeface="Arial Narrow" pitchFamily="34" charset="0"/>
              </a:rPr>
              <a:t>W</a:t>
            </a:r>
            <a:r>
              <a:rPr lang="en-US" sz="800" dirty="0" smtClean="0">
                <a:solidFill>
                  <a:srgbClr val="FFFFFF"/>
                </a:solidFill>
                <a:latin typeface="Arial Narrow" pitchFamily="34" charset="0"/>
              </a:rPr>
              <a:t>idgets already in an open workspace appear grayed out in widget list.</a:t>
            </a:r>
            <a:endParaRPr lang="en-US" sz="800" dirty="0">
              <a:solidFill>
                <a:srgbClr val="FFFFFF"/>
              </a:solidFill>
              <a:latin typeface="Arial Narrow" pitchFamily="34" charset="0"/>
            </a:endParaRPr>
          </a:p>
        </p:txBody>
      </p:sp>
      <p:sp>
        <p:nvSpPr>
          <p:cNvPr id="82" name="Text Box 6"/>
          <p:cNvSpPr txBox="1">
            <a:spLocks noChangeArrowheads="1"/>
          </p:cNvSpPr>
          <p:nvPr/>
        </p:nvSpPr>
        <p:spPr bwMode="auto">
          <a:xfrm>
            <a:off x="8035071" y="5335789"/>
            <a:ext cx="1655639" cy="1949536"/>
          </a:xfrm>
          <a:prstGeom prst="rect">
            <a:avLst/>
          </a:prstGeom>
          <a:solidFill>
            <a:schemeClr val="accent1"/>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Activating a Widget</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There are two ways to activate a widget in the </a:t>
            </a:r>
            <a:r>
              <a:rPr lang="en-US" sz="800" b="1" dirty="0" smtClean="0">
                <a:solidFill>
                  <a:srgbClr val="FFFFFF"/>
                </a:solidFill>
                <a:latin typeface="Arial Narrow" pitchFamily="34" charset="0"/>
              </a:rPr>
              <a:t>Related Items </a:t>
            </a:r>
            <a:r>
              <a:rPr lang="en-US" sz="800" dirty="0" smtClean="0">
                <a:solidFill>
                  <a:srgbClr val="FFFFFF"/>
                </a:solidFill>
                <a:latin typeface="Arial Narrow" pitchFamily="34" charset="0"/>
              </a:rPr>
              <a:t>pane.</a:t>
            </a:r>
            <a:r>
              <a:rPr lang="en-US" sz="800" dirty="0">
                <a:solidFill>
                  <a:srgbClr val="FFFFFF"/>
                </a:solidFill>
                <a:latin typeface="Arial Narrow" pitchFamily="34" charset="0"/>
              </a:rPr>
              <a:t/>
            </a:r>
            <a:br>
              <a:rPr lang="en-US" sz="800" dirty="0">
                <a:solidFill>
                  <a:srgbClr val="FFFFFF"/>
                </a:solidFill>
                <a:latin typeface="Arial Narrow" pitchFamily="34" charset="0"/>
              </a:rPr>
            </a:br>
            <a:r>
              <a:rPr lang="en-US" sz="800" dirty="0" smtClean="0">
                <a:solidFill>
                  <a:srgbClr val="FFFFFF"/>
                </a:solidFill>
                <a:latin typeface="Arial Narrow" pitchFamily="34" charset="0"/>
              </a:rPr>
              <a:t/>
            </a:r>
            <a:br>
              <a:rPr lang="en-US" sz="800" dirty="0" smtClean="0">
                <a:solidFill>
                  <a:srgbClr val="FFFFFF"/>
                </a:solidFill>
                <a:latin typeface="Arial Narrow" pitchFamily="34" charset="0"/>
              </a:rPr>
            </a:br>
            <a:r>
              <a:rPr lang="en-US" sz="800" dirty="0" smtClean="0">
                <a:solidFill>
                  <a:srgbClr val="FFFFFF"/>
                </a:solidFill>
                <a:latin typeface="Arial Narrow" pitchFamily="34" charset="0"/>
              </a:rPr>
              <a:t>To add it to the current workspace, drag it out of the pane and release it over a widget in the workspace.</a:t>
            </a:r>
            <a:br>
              <a:rPr lang="en-US" sz="800" dirty="0" smtClean="0">
                <a:solidFill>
                  <a:srgbClr val="FFFFFF"/>
                </a:solidFill>
                <a:latin typeface="Arial Narrow" pitchFamily="34" charset="0"/>
              </a:rPr>
            </a:br>
            <a:r>
              <a:rPr lang="en-US" sz="800" dirty="0" smtClean="0">
                <a:solidFill>
                  <a:srgbClr val="FFFFFF"/>
                </a:solidFill>
                <a:latin typeface="Arial Narrow" pitchFamily="34" charset="0"/>
              </a:rPr>
              <a:t/>
            </a:r>
            <a:br>
              <a:rPr lang="en-US" sz="800" dirty="0" smtClean="0">
                <a:solidFill>
                  <a:srgbClr val="FFFFFF"/>
                </a:solidFill>
                <a:latin typeface="Arial Narrow" pitchFamily="34" charset="0"/>
              </a:rPr>
            </a:br>
            <a:r>
              <a:rPr lang="en-US" sz="800" dirty="0" smtClean="0">
                <a:solidFill>
                  <a:srgbClr val="FFFFFF"/>
                </a:solidFill>
                <a:latin typeface="Arial Narrow" pitchFamily="34" charset="0"/>
              </a:rPr>
              <a:t>To work with the widget in a separate workspace, click the widget while it is still in the pane. To close that workspace later, hover over its tab and click the Close (</a:t>
            </a:r>
            <a:r>
              <a:rPr lang="en-US" sz="800" b="1" dirty="0" smtClean="0">
                <a:solidFill>
                  <a:srgbClr val="FFFFFF"/>
                </a:solidFill>
                <a:latin typeface="Arial Narrow" pitchFamily="34" charset="0"/>
              </a:rPr>
              <a:t>X</a:t>
            </a:r>
            <a:r>
              <a:rPr lang="en-US" sz="800" dirty="0" smtClean="0">
                <a:solidFill>
                  <a:srgbClr val="FFFFFF"/>
                </a:solidFill>
                <a:latin typeface="Arial Narrow" pitchFamily="34" charset="0"/>
              </a:rPr>
              <a:t>) button.</a:t>
            </a:r>
            <a:br>
              <a:rPr lang="en-US" sz="800" dirty="0" smtClean="0">
                <a:solidFill>
                  <a:srgbClr val="FFFFFF"/>
                </a:solidFill>
                <a:latin typeface="Arial Narrow" pitchFamily="34" charset="0"/>
              </a:rPr>
            </a:br>
            <a:r>
              <a:rPr lang="en-US" sz="800" dirty="0" smtClean="0">
                <a:solidFill>
                  <a:srgbClr val="FFFFFF"/>
                </a:solidFill>
                <a:latin typeface="Arial Narrow" pitchFamily="34" charset="0"/>
              </a:rPr>
              <a:t/>
            </a:r>
            <a:br>
              <a:rPr lang="en-US" sz="800" dirty="0" smtClean="0">
                <a:solidFill>
                  <a:srgbClr val="FFFFFF"/>
                </a:solidFill>
                <a:latin typeface="Arial Narrow" pitchFamily="34" charset="0"/>
              </a:rPr>
            </a:br>
            <a:endParaRPr lang="en-US" sz="800" dirty="0" smtClean="0">
              <a:solidFill>
                <a:srgbClr val="FFFFFF"/>
              </a:solidFill>
              <a:latin typeface="Arial Narrow" pitchFamily="34" charset="0"/>
            </a:endParaRPr>
          </a:p>
        </p:txBody>
      </p:sp>
      <p:sp>
        <p:nvSpPr>
          <p:cNvPr id="85" name="Text Box 6"/>
          <p:cNvSpPr txBox="1">
            <a:spLocks noChangeArrowheads="1"/>
          </p:cNvSpPr>
          <p:nvPr/>
        </p:nvSpPr>
        <p:spPr bwMode="auto">
          <a:xfrm>
            <a:off x="8035071" y="3671007"/>
            <a:ext cx="1655639" cy="718430"/>
          </a:xfrm>
          <a:prstGeom prst="rect">
            <a:avLst/>
          </a:prstGeom>
          <a:solidFill>
            <a:schemeClr val="accent1"/>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Closing the Related Items Pane</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Click the right arrow to close the </a:t>
            </a:r>
            <a:r>
              <a:rPr lang="en-US" sz="800" b="1" dirty="0" smtClean="0">
                <a:solidFill>
                  <a:srgbClr val="FFFFFF"/>
                </a:solidFill>
                <a:latin typeface="Arial Narrow" pitchFamily="34" charset="0"/>
              </a:rPr>
              <a:t>Related Items </a:t>
            </a:r>
            <a:r>
              <a:rPr lang="en-US" sz="800" dirty="0" smtClean="0">
                <a:solidFill>
                  <a:srgbClr val="FFFFFF"/>
                </a:solidFill>
                <a:latin typeface="Arial Narrow" pitchFamily="34" charset="0"/>
              </a:rPr>
              <a:t>pane. When closed, click the left arrow to open it.</a:t>
            </a:r>
            <a:br>
              <a:rPr lang="en-US" sz="800" dirty="0" smtClean="0">
                <a:solidFill>
                  <a:srgbClr val="FFFFFF"/>
                </a:solidFill>
                <a:latin typeface="Arial Narrow" pitchFamily="34" charset="0"/>
              </a:rPr>
            </a:br>
            <a:endParaRPr lang="en-US" sz="800" dirty="0">
              <a:solidFill>
                <a:srgbClr val="FFFFFF"/>
              </a:solidFill>
              <a:latin typeface="Arial Narrow" pitchFamily="34" charset="0"/>
            </a:endParaRPr>
          </a:p>
        </p:txBody>
      </p:sp>
      <p:pic>
        <p:nvPicPr>
          <p:cNvPr id="95" name="Picture 94" descr="related_items_pane_closed_cropped.png"/>
          <p:cNvPicPr>
            <a:picLocks noChangeAspect="1"/>
          </p:cNvPicPr>
          <p:nvPr/>
        </p:nvPicPr>
        <p:blipFill>
          <a:blip r:embed="rId8" cstate="print"/>
          <a:stretch>
            <a:fillRect/>
          </a:stretch>
        </p:blipFill>
        <p:spPr>
          <a:xfrm rot="600000">
            <a:off x="9267622" y="4186679"/>
            <a:ext cx="440055" cy="280035"/>
          </a:xfrm>
          <a:prstGeom prst="rect">
            <a:avLst/>
          </a:prstGeom>
          <a:ln w="3175">
            <a:solidFill>
              <a:schemeClr val="tx1"/>
            </a:solidFill>
            <a:prstDash val="sysDot"/>
          </a:ln>
          <a:effectLst>
            <a:outerShdw blurRad="50800" dist="38100" dir="2700000" algn="tl" rotWithShape="0">
              <a:prstClr val="black">
                <a:alpha val="40000"/>
              </a:prstClr>
            </a:outerShdw>
          </a:effectLst>
        </p:spPr>
      </p:pic>
      <p:pic>
        <p:nvPicPr>
          <p:cNvPr id="1027" name="Picture 3" descr="C:\Projects_Current\Navigator_Job_Aids\mgr_images\Group_Edit_Results_Tab.png"/>
          <p:cNvPicPr>
            <a:picLocks noChangeAspect="1" noChangeArrowheads="1"/>
          </p:cNvPicPr>
          <p:nvPr/>
        </p:nvPicPr>
        <p:blipFill>
          <a:blip r:embed="rId9" cstate="print"/>
          <a:srcRect/>
          <a:stretch>
            <a:fillRect/>
          </a:stretch>
        </p:blipFill>
        <p:spPr bwMode="auto">
          <a:xfrm rot="600000">
            <a:off x="8591550" y="7115174"/>
            <a:ext cx="1213485" cy="300038"/>
          </a:xfrm>
          <a:prstGeom prst="rect">
            <a:avLst/>
          </a:prstGeom>
          <a:noFill/>
          <a:ln w="3175">
            <a:solidFill>
              <a:schemeClr val="tx1"/>
            </a:solidFill>
            <a:prstDash val="sysDot"/>
          </a:ln>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44613" y="282338"/>
            <a:ext cx="1682545" cy="549436"/>
          </a:xfrm>
          <a:prstGeom prst="rect">
            <a:avLst/>
          </a:prstGeom>
        </p:spPr>
      </p:pic>
      <p:pic>
        <p:nvPicPr>
          <p:cNvPr id="4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1909" y="4916690"/>
            <a:ext cx="622672" cy="14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29395" y="7200542"/>
            <a:ext cx="457150" cy="11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34"/>
          <p:cNvSpPr/>
          <p:nvPr/>
        </p:nvSpPr>
        <p:spPr bwMode="auto">
          <a:xfrm>
            <a:off x="3846635" y="5183065"/>
            <a:ext cx="980342" cy="2053004"/>
          </a:xfrm>
          <a:prstGeom prst="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noFill/>
              <a:effectLst/>
              <a:latin typeface="Arial" charset="0"/>
            </a:endParaRPr>
          </a:p>
        </p:txBody>
      </p:sp>
      <p:sp>
        <p:nvSpPr>
          <p:cNvPr id="7" name="Up-Down Arrow 6"/>
          <p:cNvSpPr/>
          <p:nvPr/>
        </p:nvSpPr>
        <p:spPr bwMode="auto">
          <a:xfrm>
            <a:off x="2228389" y="3551191"/>
            <a:ext cx="784807" cy="1303052"/>
          </a:xfrm>
          <a:prstGeom prst="upDownArrow">
            <a:avLst/>
          </a:prstGeom>
          <a:solidFill>
            <a:srgbClr val="F15D22"/>
          </a:solidFill>
          <a:ln w="28575" cap="flat" cmpd="sng" algn="ctr">
            <a:solidFill>
              <a:srgbClr val="F15D2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76" name="TextBox 75"/>
          <p:cNvSpPr txBox="1"/>
          <p:nvPr/>
        </p:nvSpPr>
        <p:spPr>
          <a:xfrm>
            <a:off x="2347320" y="4079606"/>
            <a:ext cx="546946" cy="246221"/>
          </a:xfrm>
          <a:prstGeom prst="rect">
            <a:avLst/>
          </a:prstGeom>
          <a:noFill/>
          <a:ln>
            <a:noFill/>
          </a:ln>
        </p:spPr>
        <p:txBody>
          <a:bodyPr wrap="none" rtlCol="0">
            <a:spAutoFit/>
          </a:bodyPr>
          <a:lstStyle/>
          <a:p>
            <a:r>
              <a:rPr lang="en-US" sz="1000" b="1" dirty="0" smtClean="0">
                <a:solidFill>
                  <a:srgbClr val="FFFFFF"/>
                </a:solidFill>
              </a:rPr>
              <a:t>Alerts</a:t>
            </a:r>
            <a:endParaRPr lang="en-US" sz="1000" b="1" dirty="0">
              <a:solidFill>
                <a:srgbClr val="FFFFFF"/>
              </a:solidFill>
            </a:endParaRPr>
          </a:p>
        </p:txBody>
      </p:sp>
      <p:sp>
        <p:nvSpPr>
          <p:cNvPr id="11" name="Left-Up Arrow 10"/>
          <p:cNvSpPr/>
          <p:nvPr/>
        </p:nvSpPr>
        <p:spPr bwMode="auto">
          <a:xfrm rot="10800000">
            <a:off x="4070392" y="3499070"/>
            <a:ext cx="1245174" cy="1355171"/>
          </a:xfrm>
          <a:prstGeom prst="leftUpArrow">
            <a:avLst>
              <a:gd name="adj1" fmla="val 26462"/>
              <a:gd name="adj2" fmla="val 25000"/>
              <a:gd name="adj3" fmla="val 25000"/>
            </a:avLst>
          </a:prstGeom>
          <a:solidFill>
            <a:srgbClr val="7FB539"/>
          </a:solidFill>
          <a:ln w="28575" cap="flat" cmpd="sng" algn="ctr">
            <a:solidFill>
              <a:srgbClr val="7FB53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a:t>
            </a:r>
          </a:p>
        </p:txBody>
      </p:sp>
      <p:sp>
        <p:nvSpPr>
          <p:cNvPr id="73" name="TextBox 72"/>
          <p:cNvSpPr txBox="1"/>
          <p:nvPr/>
        </p:nvSpPr>
        <p:spPr>
          <a:xfrm>
            <a:off x="4300820" y="3693518"/>
            <a:ext cx="731290" cy="246221"/>
          </a:xfrm>
          <a:prstGeom prst="rect">
            <a:avLst/>
          </a:prstGeom>
          <a:noFill/>
        </p:spPr>
        <p:txBody>
          <a:bodyPr wrap="none" rtlCol="0">
            <a:spAutoFit/>
          </a:bodyPr>
          <a:lstStyle/>
          <a:p>
            <a:r>
              <a:rPr lang="en-US" sz="1000" b="1" dirty="0" smtClean="0">
                <a:solidFill>
                  <a:srgbClr val="FFFFFF"/>
                </a:solidFill>
              </a:rPr>
              <a:t>Carousel</a:t>
            </a:r>
            <a:endParaRPr lang="en-US" sz="1000" b="1" dirty="0">
              <a:solidFill>
                <a:srgbClr val="FFFFFF"/>
              </a:solidFill>
            </a:endParaRPr>
          </a:p>
        </p:txBody>
      </p:sp>
      <p:sp>
        <p:nvSpPr>
          <p:cNvPr id="13" name="Up-Down Arrow 12"/>
          <p:cNvSpPr/>
          <p:nvPr/>
        </p:nvSpPr>
        <p:spPr bwMode="auto">
          <a:xfrm rot="16200000">
            <a:off x="4955725" y="5485829"/>
            <a:ext cx="670685" cy="978770"/>
          </a:xfrm>
          <a:prstGeom prst="upDownArrow">
            <a:avLst/>
          </a:prstGeom>
          <a:solidFill>
            <a:schemeClr val="accent1"/>
          </a:solidFill>
          <a:ln w="28575" cap="flat" cmpd="sng" algn="ctr">
            <a:solidFill>
              <a:srgbClr val="293E6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70" name="TextBox 69"/>
          <p:cNvSpPr txBox="1"/>
          <p:nvPr/>
        </p:nvSpPr>
        <p:spPr>
          <a:xfrm>
            <a:off x="4965550" y="5775159"/>
            <a:ext cx="646331" cy="400110"/>
          </a:xfrm>
          <a:prstGeom prst="rect">
            <a:avLst/>
          </a:prstGeom>
          <a:noFill/>
          <a:ln>
            <a:noFill/>
          </a:ln>
        </p:spPr>
        <p:txBody>
          <a:bodyPr wrap="none" rtlCol="0">
            <a:spAutoFit/>
          </a:bodyPr>
          <a:lstStyle/>
          <a:p>
            <a:r>
              <a:rPr lang="en-US" sz="1000" b="1" dirty="0" smtClean="0">
                <a:solidFill>
                  <a:srgbClr val="FFFFFF"/>
                </a:solidFill>
              </a:rPr>
              <a:t>Related</a:t>
            </a:r>
          </a:p>
          <a:p>
            <a:r>
              <a:rPr lang="en-US" sz="1000" b="1" dirty="0" smtClean="0">
                <a:solidFill>
                  <a:srgbClr val="FFFFFF"/>
                </a:solidFill>
              </a:rPr>
              <a:t>Items</a:t>
            </a:r>
            <a:endParaRPr lang="en-US" sz="1000" b="1" dirty="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jects_Current\Navigator_Job_Aids\mgr_images\Maintain_Current_Schedule_Secondary_Cropped.png"/>
          <p:cNvPicPr>
            <a:picLocks noChangeAspect="1" noChangeArrowheads="1"/>
          </p:cNvPicPr>
          <p:nvPr/>
        </p:nvPicPr>
        <p:blipFill>
          <a:blip r:embed="rId3" cstate="print"/>
          <a:srcRect/>
          <a:stretch>
            <a:fillRect/>
          </a:stretch>
        </p:blipFill>
        <p:spPr bwMode="auto">
          <a:xfrm>
            <a:off x="5620366" y="3322425"/>
            <a:ext cx="1740218" cy="3513773"/>
          </a:xfrm>
          <a:prstGeom prst="rect">
            <a:avLst/>
          </a:prstGeom>
          <a:noFill/>
        </p:spPr>
      </p:pic>
      <p:pic>
        <p:nvPicPr>
          <p:cNvPr id="1028" name="Picture 4" descr="C:\Projects_Current\Navigator_Job_Aids\mgr_images\Maintain_Current_Schedule_Primary_Cropped.png"/>
          <p:cNvPicPr>
            <a:picLocks noChangeAspect="1" noChangeArrowheads="1"/>
          </p:cNvPicPr>
          <p:nvPr/>
        </p:nvPicPr>
        <p:blipFill>
          <a:blip r:embed="rId4" cstate="print"/>
          <a:srcRect/>
          <a:stretch>
            <a:fillRect/>
          </a:stretch>
        </p:blipFill>
        <p:spPr bwMode="auto">
          <a:xfrm>
            <a:off x="670301" y="2918114"/>
            <a:ext cx="4487228" cy="1400175"/>
          </a:xfrm>
          <a:prstGeom prst="rect">
            <a:avLst/>
          </a:prstGeom>
          <a:noFill/>
        </p:spPr>
      </p:pic>
      <p:pic>
        <p:nvPicPr>
          <p:cNvPr id="40" name="Picture 3" descr="C:\Projects_Current\Navigator_Job_Aids\mgr_images\Maintain_Current_Schedule_Base_Output.png"/>
          <p:cNvPicPr>
            <a:picLocks noChangeAspect="1" noChangeArrowheads="1"/>
          </p:cNvPicPr>
          <p:nvPr/>
        </p:nvPicPr>
        <p:blipFill>
          <a:blip r:embed="rId5" cstate="print"/>
          <a:srcRect/>
          <a:stretch>
            <a:fillRect/>
          </a:stretch>
        </p:blipFill>
        <p:spPr bwMode="auto">
          <a:xfrm>
            <a:off x="670301" y="4879312"/>
            <a:ext cx="4155091" cy="2438781"/>
          </a:xfrm>
          <a:prstGeom prst="rect">
            <a:avLst/>
          </a:prstGeom>
          <a:noFill/>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Manager Navigator Job Aid</a:t>
            </a:r>
            <a:endParaRPr lang="en-US" dirty="0"/>
          </a:p>
        </p:txBody>
      </p:sp>
      <p:sp>
        <p:nvSpPr>
          <p:cNvPr id="3" name="Content Placeholder 2"/>
          <p:cNvSpPr>
            <a:spLocks noGrp="1"/>
          </p:cNvSpPr>
          <p:nvPr>
            <p:ph idx="1"/>
          </p:nvPr>
        </p:nvSpPr>
        <p:spPr/>
        <p:txBody>
          <a:bodyPr/>
          <a:lstStyle/>
          <a:p>
            <a:r>
              <a:rPr lang="en-US" dirty="0" smtClean="0"/>
              <a:t>Managing the Active Workspace</a:t>
            </a:r>
            <a:endParaRPr lang="en-US" dirty="0"/>
          </a:p>
        </p:txBody>
      </p:sp>
      <p:cxnSp>
        <p:nvCxnSpPr>
          <p:cNvPr id="43" name="Straight Arrow Connector 42"/>
          <p:cNvCxnSpPr/>
          <p:nvPr/>
        </p:nvCxnSpPr>
        <p:spPr bwMode="auto">
          <a:xfrm>
            <a:off x="1181005" y="2443999"/>
            <a:ext cx="0" cy="501332"/>
          </a:xfrm>
          <a:prstGeom prst="straightConnector1">
            <a:avLst/>
          </a:prstGeom>
          <a:solidFill>
            <a:schemeClr val="accent1"/>
          </a:solidFill>
          <a:ln w="19050" cap="flat" cmpd="sng" algn="ctr">
            <a:solidFill>
              <a:schemeClr val="accent2"/>
            </a:solidFill>
            <a:prstDash val="solid"/>
            <a:round/>
            <a:headEnd type="oval" w="med" len="med"/>
            <a:tailEnd type="triangle"/>
          </a:ln>
          <a:effectLst/>
        </p:spPr>
      </p:cxnSp>
      <p:cxnSp>
        <p:nvCxnSpPr>
          <p:cNvPr id="46" name="Straight Arrow Connector 45"/>
          <p:cNvCxnSpPr/>
          <p:nvPr/>
        </p:nvCxnSpPr>
        <p:spPr bwMode="auto">
          <a:xfrm>
            <a:off x="7218726" y="2857500"/>
            <a:ext cx="0" cy="542925"/>
          </a:xfrm>
          <a:prstGeom prst="straightConnector1">
            <a:avLst/>
          </a:prstGeom>
          <a:solidFill>
            <a:schemeClr val="accent1"/>
          </a:solidFill>
          <a:ln w="19050" cap="flat" cmpd="sng" algn="ctr">
            <a:solidFill>
              <a:schemeClr val="accent4"/>
            </a:solidFill>
            <a:prstDash val="solid"/>
            <a:round/>
            <a:headEnd type="oval" w="med" len="med"/>
            <a:tailEnd type="triangle"/>
          </a:ln>
          <a:effectLst/>
        </p:spPr>
      </p:cxnSp>
      <p:cxnSp>
        <p:nvCxnSpPr>
          <p:cNvPr id="57" name="Straight Arrow Connector 56"/>
          <p:cNvCxnSpPr/>
          <p:nvPr/>
        </p:nvCxnSpPr>
        <p:spPr bwMode="auto">
          <a:xfrm flipH="1">
            <a:off x="4555171" y="6672510"/>
            <a:ext cx="684232" cy="0"/>
          </a:xfrm>
          <a:prstGeom prst="straightConnector1">
            <a:avLst/>
          </a:prstGeom>
          <a:solidFill>
            <a:schemeClr val="accent1"/>
          </a:solidFill>
          <a:ln w="25400" cap="flat" cmpd="sng" algn="ctr">
            <a:solidFill>
              <a:schemeClr val="accent4"/>
            </a:solidFill>
            <a:prstDash val="solid"/>
            <a:round/>
            <a:headEnd type="none" w="med" len="med"/>
            <a:tailEnd type="none"/>
          </a:ln>
          <a:effectLst>
            <a:outerShdw dist="12700" dir="2700000" algn="tl" rotWithShape="0">
              <a:srgbClr val="FFFFFF">
                <a:alpha val="50000"/>
              </a:srgbClr>
            </a:outerShdw>
          </a:effectLst>
        </p:spPr>
      </p:cxnSp>
      <p:sp>
        <p:nvSpPr>
          <p:cNvPr id="69" name="Oval 68"/>
          <p:cNvSpPr>
            <a:spLocks noChangeAspect="1"/>
          </p:cNvSpPr>
          <p:nvPr/>
        </p:nvSpPr>
        <p:spPr bwMode="auto">
          <a:xfrm>
            <a:off x="5244885" y="6292604"/>
            <a:ext cx="737372" cy="737372"/>
          </a:xfrm>
          <a:prstGeom prst="ellipse">
            <a:avLst/>
          </a:prstGeom>
          <a:solidFill>
            <a:schemeClr val="accent4"/>
          </a:solid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accent4"/>
              </a:solidFill>
              <a:effectLst/>
              <a:latin typeface="Arial" charset="0"/>
            </a:endParaRPr>
          </a:p>
        </p:txBody>
      </p:sp>
      <p:sp>
        <p:nvSpPr>
          <p:cNvPr id="70" name="TextBox 69"/>
          <p:cNvSpPr txBox="1"/>
          <p:nvPr/>
        </p:nvSpPr>
        <p:spPr>
          <a:xfrm>
            <a:off x="5195027" y="6461235"/>
            <a:ext cx="837089" cy="400110"/>
          </a:xfrm>
          <a:prstGeom prst="rect">
            <a:avLst/>
          </a:prstGeom>
          <a:noFill/>
          <a:ln>
            <a:noFill/>
          </a:ln>
        </p:spPr>
        <p:txBody>
          <a:bodyPr wrap="none" rtlCol="0">
            <a:spAutoFit/>
          </a:bodyPr>
          <a:lstStyle/>
          <a:p>
            <a:r>
              <a:rPr lang="en-US" sz="1000" b="1" dirty="0" smtClean="0">
                <a:solidFill>
                  <a:srgbClr val="FFFFFF"/>
                </a:solidFill>
              </a:rPr>
              <a:t>Secondary</a:t>
            </a:r>
          </a:p>
          <a:p>
            <a:r>
              <a:rPr lang="en-US" sz="1000" b="1" dirty="0" smtClean="0">
                <a:solidFill>
                  <a:srgbClr val="FFFFFF"/>
                </a:solidFill>
              </a:rPr>
              <a:t>Widgets</a:t>
            </a:r>
            <a:endParaRPr lang="en-US" sz="1000" b="1" dirty="0">
              <a:solidFill>
                <a:srgbClr val="FFFFFF"/>
              </a:solidFill>
            </a:endParaRPr>
          </a:p>
        </p:txBody>
      </p:sp>
      <p:sp>
        <p:nvSpPr>
          <p:cNvPr id="52" name="Oval 51"/>
          <p:cNvSpPr>
            <a:spLocks noChangeAspect="1"/>
          </p:cNvSpPr>
          <p:nvPr/>
        </p:nvSpPr>
        <p:spPr bwMode="auto">
          <a:xfrm>
            <a:off x="786823" y="3961667"/>
            <a:ext cx="737372" cy="737372"/>
          </a:xfrm>
          <a:prstGeom prst="ellipse">
            <a:avLst/>
          </a:prstGeom>
          <a:solidFill>
            <a:schemeClr val="accent2"/>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accent4"/>
              </a:solidFill>
              <a:effectLst/>
              <a:latin typeface="Arial" charset="0"/>
            </a:endParaRPr>
          </a:p>
        </p:txBody>
      </p:sp>
      <p:sp>
        <p:nvSpPr>
          <p:cNvPr id="76" name="TextBox 75"/>
          <p:cNvSpPr txBox="1"/>
          <p:nvPr/>
        </p:nvSpPr>
        <p:spPr>
          <a:xfrm>
            <a:off x="825933" y="4130298"/>
            <a:ext cx="659155" cy="400110"/>
          </a:xfrm>
          <a:prstGeom prst="rect">
            <a:avLst/>
          </a:prstGeom>
          <a:noFill/>
          <a:ln>
            <a:noFill/>
          </a:ln>
        </p:spPr>
        <p:txBody>
          <a:bodyPr wrap="none" rtlCol="0">
            <a:spAutoFit/>
          </a:bodyPr>
          <a:lstStyle/>
          <a:p>
            <a:r>
              <a:rPr lang="en-US" sz="1000" b="1" dirty="0" smtClean="0">
                <a:solidFill>
                  <a:srgbClr val="FFFFFF"/>
                </a:solidFill>
              </a:rPr>
              <a:t>Primary</a:t>
            </a:r>
          </a:p>
          <a:p>
            <a:r>
              <a:rPr lang="en-US" sz="1000" b="1" dirty="0" smtClean="0">
                <a:solidFill>
                  <a:srgbClr val="FFFFFF"/>
                </a:solidFill>
              </a:rPr>
              <a:t>Widget</a:t>
            </a:r>
            <a:endParaRPr lang="en-US" sz="1000" b="1" dirty="0">
              <a:solidFill>
                <a:srgbClr val="FFFFFF"/>
              </a:solidFill>
            </a:endParaRPr>
          </a:p>
        </p:txBody>
      </p:sp>
      <p:sp>
        <p:nvSpPr>
          <p:cNvPr id="54" name="Text Box 6"/>
          <p:cNvSpPr txBox="1">
            <a:spLocks noChangeArrowheads="1"/>
          </p:cNvSpPr>
          <p:nvPr/>
        </p:nvSpPr>
        <p:spPr bwMode="auto">
          <a:xfrm>
            <a:off x="7562853" y="1400175"/>
            <a:ext cx="2185623" cy="1287817"/>
          </a:xfrm>
          <a:prstGeom prst="rect">
            <a:avLst/>
          </a:prstGeom>
          <a:solidFill>
            <a:srgbClr val="FAEAC7"/>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r>
              <a:rPr lang="en-US" sz="1100" dirty="0" smtClean="0">
                <a:solidFill>
                  <a:schemeClr val="bg2">
                    <a:lumMod val="25000"/>
                  </a:schemeClr>
                </a:solidFill>
                <a:latin typeface="Arial Narrow" pitchFamily="34" charset="0"/>
              </a:rPr>
              <a:t>Workspace layouts vary. All workspaces have at least one primary widget, which is where you do your work. Workspaces can also have one or more secondary widgets, that you can choose to promote to the primary position if you need to work in them.</a:t>
            </a:r>
            <a:endParaRPr lang="en-US" sz="1100" dirty="0">
              <a:solidFill>
                <a:schemeClr val="bg2">
                  <a:lumMod val="25000"/>
                </a:schemeClr>
              </a:solidFill>
              <a:latin typeface="Arial Narrow" pitchFamily="34" charset="0"/>
            </a:endParaRPr>
          </a:p>
        </p:txBody>
      </p:sp>
      <p:sp>
        <p:nvSpPr>
          <p:cNvPr id="55" name="Text Box 6"/>
          <p:cNvSpPr txBox="1">
            <a:spLocks noChangeArrowheads="1"/>
          </p:cNvSpPr>
          <p:nvPr/>
        </p:nvSpPr>
        <p:spPr bwMode="auto">
          <a:xfrm>
            <a:off x="7562853" y="1114425"/>
            <a:ext cx="2185623" cy="287543"/>
          </a:xfrm>
          <a:prstGeom prst="rect">
            <a:avLst/>
          </a:prstGeom>
          <a:solidFill>
            <a:srgbClr val="F2D490"/>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defTabSz="1019175">
              <a:spcBef>
                <a:spcPct val="50000"/>
              </a:spcBef>
            </a:pPr>
            <a:r>
              <a:rPr lang="en-US" sz="1200" dirty="0" smtClean="0">
                <a:solidFill>
                  <a:srgbClr val="F15D22"/>
                </a:solidFill>
                <a:latin typeface="Arial Narrow" pitchFamily="34" charset="0"/>
              </a:rPr>
              <a:t>Primary and Secondary Widgets</a:t>
            </a:r>
            <a:endParaRPr lang="en-US" sz="1200" dirty="0">
              <a:solidFill>
                <a:srgbClr val="F15D22"/>
              </a:solidFill>
              <a:latin typeface="Arial Narrow" pitchFamily="34" charset="0"/>
            </a:endParaRPr>
          </a:p>
        </p:txBody>
      </p:sp>
      <p:cxnSp>
        <p:nvCxnSpPr>
          <p:cNvPr id="56" name="Straight Connector 55"/>
          <p:cNvCxnSpPr/>
          <p:nvPr/>
        </p:nvCxnSpPr>
        <p:spPr bwMode="auto">
          <a:xfrm flipV="1">
            <a:off x="7562853" y="2681330"/>
            <a:ext cx="2185623" cy="6"/>
          </a:xfrm>
          <a:prstGeom prst="line">
            <a:avLst/>
          </a:prstGeom>
          <a:solidFill>
            <a:schemeClr val="accent1"/>
          </a:solidFill>
          <a:ln w="9525" cap="flat" cmpd="sng" algn="ctr">
            <a:solidFill>
              <a:srgbClr val="68696C"/>
            </a:solidFill>
            <a:prstDash val="solid"/>
            <a:round/>
            <a:headEnd type="none" w="sm" len="sm"/>
            <a:tailEnd type="none" w="med" len="med"/>
          </a:ln>
          <a:effectLst/>
        </p:spPr>
      </p:cxnSp>
      <p:cxnSp>
        <p:nvCxnSpPr>
          <p:cNvPr id="58" name="Straight Connector 57"/>
          <p:cNvCxnSpPr/>
          <p:nvPr/>
        </p:nvCxnSpPr>
        <p:spPr bwMode="auto">
          <a:xfrm flipV="1">
            <a:off x="7562853" y="1114429"/>
            <a:ext cx="2185623" cy="6"/>
          </a:xfrm>
          <a:prstGeom prst="line">
            <a:avLst/>
          </a:prstGeom>
          <a:solidFill>
            <a:schemeClr val="accent1"/>
          </a:solidFill>
          <a:ln w="9525" cap="flat" cmpd="sng" algn="ctr">
            <a:solidFill>
              <a:srgbClr val="68696C"/>
            </a:solidFill>
            <a:prstDash val="solid"/>
            <a:round/>
            <a:headEnd type="none" w="sm" len="sm"/>
            <a:tailEnd type="none" w="med" len="med"/>
          </a:ln>
          <a:effectLst/>
        </p:spPr>
      </p:cxnSp>
      <p:cxnSp>
        <p:nvCxnSpPr>
          <p:cNvPr id="63" name="Straight Arrow Connector 62"/>
          <p:cNvCxnSpPr/>
          <p:nvPr/>
        </p:nvCxnSpPr>
        <p:spPr bwMode="auto">
          <a:xfrm flipH="1">
            <a:off x="6992666" y="3913456"/>
            <a:ext cx="1040395" cy="0"/>
          </a:xfrm>
          <a:prstGeom prst="straightConnector1">
            <a:avLst/>
          </a:prstGeom>
          <a:solidFill>
            <a:schemeClr val="accent1"/>
          </a:solidFill>
          <a:ln w="19050" cap="flat" cmpd="sng" algn="ctr">
            <a:solidFill>
              <a:schemeClr val="accent4"/>
            </a:solidFill>
            <a:prstDash val="solid"/>
            <a:round/>
            <a:headEnd type="oval" w="med" len="med"/>
            <a:tailEnd type="triangle"/>
          </a:ln>
          <a:effectLst/>
        </p:spPr>
      </p:cxnSp>
      <p:cxnSp>
        <p:nvCxnSpPr>
          <p:cNvPr id="77" name="AutoShape 7"/>
          <p:cNvCxnSpPr>
            <a:cxnSpLocks noChangeShapeType="1"/>
            <a:stCxn id="65" idx="1"/>
          </p:cNvCxnSpPr>
          <p:nvPr/>
        </p:nvCxnSpPr>
        <p:spPr bwMode="auto">
          <a:xfrm rot="10800000" flipV="1">
            <a:off x="7158040" y="3296634"/>
            <a:ext cx="876298" cy="332390"/>
          </a:xfrm>
          <a:prstGeom prst="bentConnector3">
            <a:avLst>
              <a:gd name="adj1" fmla="val 19644"/>
            </a:avLst>
          </a:prstGeom>
          <a:noFill/>
          <a:ln w="19050">
            <a:solidFill>
              <a:schemeClr val="accent4"/>
            </a:solidFill>
            <a:miter lim="800000"/>
            <a:headEnd type="oval" w="med" len="med"/>
            <a:tailEnd type="triangle" w="med" len="med"/>
          </a:ln>
          <a:effectLst/>
        </p:spPr>
      </p:cxnSp>
      <p:cxnSp>
        <p:nvCxnSpPr>
          <p:cNvPr id="92" name="Straight Arrow Connector 91"/>
          <p:cNvCxnSpPr/>
          <p:nvPr/>
        </p:nvCxnSpPr>
        <p:spPr bwMode="auto">
          <a:xfrm flipH="1">
            <a:off x="6624638" y="5679213"/>
            <a:ext cx="1405265" cy="0"/>
          </a:xfrm>
          <a:prstGeom prst="straightConnector1">
            <a:avLst/>
          </a:prstGeom>
          <a:solidFill>
            <a:schemeClr val="accent1"/>
          </a:solidFill>
          <a:ln w="19050" cap="flat" cmpd="sng" algn="ctr">
            <a:solidFill>
              <a:schemeClr val="accent4"/>
            </a:solidFill>
            <a:prstDash val="solid"/>
            <a:round/>
            <a:headEnd type="oval" w="med" len="med"/>
            <a:tailEnd type="none"/>
          </a:ln>
          <a:effectLst/>
        </p:spPr>
      </p:cxnSp>
      <p:cxnSp>
        <p:nvCxnSpPr>
          <p:cNvPr id="93" name="Straight Arrow Connector 92"/>
          <p:cNvCxnSpPr/>
          <p:nvPr/>
        </p:nvCxnSpPr>
        <p:spPr bwMode="auto">
          <a:xfrm flipV="1">
            <a:off x="6632396" y="5163729"/>
            <a:ext cx="0" cy="518851"/>
          </a:xfrm>
          <a:prstGeom prst="straightConnector1">
            <a:avLst/>
          </a:prstGeom>
          <a:solidFill>
            <a:schemeClr val="accent1"/>
          </a:solidFill>
          <a:ln w="19050" cap="flat" cmpd="sng" algn="ctr">
            <a:solidFill>
              <a:schemeClr val="accent4"/>
            </a:solidFill>
            <a:prstDash val="solid"/>
            <a:round/>
            <a:headEnd type="none" w="med" len="med"/>
            <a:tailEnd type="triangle"/>
          </a:ln>
          <a:effectLst/>
        </p:spPr>
      </p:cxnSp>
      <p:cxnSp>
        <p:nvCxnSpPr>
          <p:cNvPr id="111" name="Straight Arrow Connector 110"/>
          <p:cNvCxnSpPr/>
          <p:nvPr/>
        </p:nvCxnSpPr>
        <p:spPr bwMode="auto">
          <a:xfrm>
            <a:off x="3532837" y="2201764"/>
            <a:ext cx="0" cy="1255811"/>
          </a:xfrm>
          <a:prstGeom prst="straightConnector1">
            <a:avLst/>
          </a:prstGeom>
          <a:solidFill>
            <a:schemeClr val="accent1"/>
          </a:solidFill>
          <a:ln w="19050" cap="flat" cmpd="sng" algn="ctr">
            <a:solidFill>
              <a:schemeClr val="accent2"/>
            </a:solidFill>
            <a:prstDash val="solid"/>
            <a:round/>
            <a:headEnd type="oval" w="med" len="med"/>
            <a:tailEnd type="none"/>
          </a:ln>
          <a:effectLst/>
        </p:spPr>
      </p:cxnSp>
      <p:cxnSp>
        <p:nvCxnSpPr>
          <p:cNvPr id="44" name="Straight Arrow Connector 43"/>
          <p:cNvCxnSpPr/>
          <p:nvPr/>
        </p:nvCxnSpPr>
        <p:spPr bwMode="auto">
          <a:xfrm>
            <a:off x="3524250" y="3456715"/>
            <a:ext cx="1282590" cy="0"/>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sp>
        <p:nvSpPr>
          <p:cNvPr id="38" name="Text Box 6"/>
          <p:cNvSpPr txBox="1">
            <a:spLocks noChangeArrowheads="1"/>
          </p:cNvSpPr>
          <p:nvPr/>
        </p:nvSpPr>
        <p:spPr bwMode="auto">
          <a:xfrm>
            <a:off x="8034338" y="6030432"/>
            <a:ext cx="1716921" cy="964651"/>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Usable Secondary Widgets</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In most cases secondary widgets are informational only until promoted to a primary position. However, some widgets, like </a:t>
            </a:r>
            <a:r>
              <a:rPr lang="en-US" sz="800" b="1" dirty="0" smtClean="0">
                <a:solidFill>
                  <a:srgbClr val="FFFFFF"/>
                </a:solidFill>
                <a:latin typeface="Arial Narrow" pitchFamily="34" charset="0"/>
              </a:rPr>
              <a:t>My Timestamp</a:t>
            </a:r>
            <a:r>
              <a:rPr lang="en-US" sz="800" dirty="0" smtClean="0">
                <a:solidFill>
                  <a:srgbClr val="FFFFFF"/>
                </a:solidFill>
                <a:latin typeface="Arial Narrow" pitchFamily="34" charset="0"/>
              </a:rPr>
              <a:t>, have functioning parts even when in the secondary position.</a:t>
            </a:r>
            <a:endParaRPr lang="en-US" sz="800" dirty="0">
              <a:solidFill>
                <a:srgbClr val="FFFFFF"/>
              </a:solidFill>
              <a:latin typeface="Arial Narrow" pitchFamily="34" charset="0"/>
            </a:endParaRPr>
          </a:p>
        </p:txBody>
      </p:sp>
      <p:cxnSp>
        <p:nvCxnSpPr>
          <p:cNvPr id="49" name="AutoShape 7"/>
          <p:cNvCxnSpPr>
            <a:cxnSpLocks noChangeShapeType="1"/>
            <a:stCxn id="62" idx="1"/>
          </p:cNvCxnSpPr>
          <p:nvPr/>
        </p:nvCxnSpPr>
        <p:spPr bwMode="auto">
          <a:xfrm rot="10800000">
            <a:off x="6892913" y="4056612"/>
            <a:ext cx="1142158" cy="489539"/>
          </a:xfrm>
          <a:prstGeom prst="bentConnector3">
            <a:avLst>
              <a:gd name="adj1" fmla="val 14774"/>
            </a:avLst>
          </a:prstGeom>
          <a:noFill/>
          <a:ln w="19050">
            <a:solidFill>
              <a:schemeClr val="accent4"/>
            </a:solidFill>
            <a:miter lim="800000"/>
            <a:headEnd type="oval" w="med" len="med"/>
            <a:tailEnd type="triangle" w="med" len="med"/>
          </a:ln>
          <a:effectLst/>
        </p:spPr>
      </p:cxnSp>
      <p:cxnSp>
        <p:nvCxnSpPr>
          <p:cNvPr id="61" name="Straight Arrow Connector 60"/>
          <p:cNvCxnSpPr/>
          <p:nvPr/>
        </p:nvCxnSpPr>
        <p:spPr bwMode="auto">
          <a:xfrm flipH="1">
            <a:off x="7338476" y="4970281"/>
            <a:ext cx="694032" cy="0"/>
          </a:xfrm>
          <a:prstGeom prst="straightConnector1">
            <a:avLst/>
          </a:prstGeom>
          <a:solidFill>
            <a:schemeClr val="accent1"/>
          </a:solidFill>
          <a:ln w="19050" cap="flat" cmpd="sng" algn="ctr">
            <a:solidFill>
              <a:schemeClr val="accent4"/>
            </a:solidFill>
            <a:prstDash val="solid"/>
            <a:round/>
            <a:headEnd type="oval" w="med" len="med"/>
            <a:tailEnd type="triangle"/>
          </a:ln>
          <a:effectLst/>
        </p:spPr>
      </p:cxnSp>
      <p:sp>
        <p:nvSpPr>
          <p:cNvPr id="39" name="Rectangle 38"/>
          <p:cNvSpPr/>
          <p:nvPr/>
        </p:nvSpPr>
        <p:spPr bwMode="auto">
          <a:xfrm>
            <a:off x="741145" y="5319714"/>
            <a:ext cx="2906929" cy="1889608"/>
          </a:xfrm>
          <a:prstGeom prst="rect">
            <a:avLst/>
          </a:pr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accent2"/>
              </a:solidFill>
              <a:effectLst/>
              <a:latin typeface="Arial" charset="0"/>
            </a:endParaRPr>
          </a:p>
        </p:txBody>
      </p:sp>
      <p:sp>
        <p:nvSpPr>
          <p:cNvPr id="103" name="Text Box 6"/>
          <p:cNvSpPr txBox="1">
            <a:spLocks noChangeArrowheads="1"/>
          </p:cNvSpPr>
          <p:nvPr/>
        </p:nvSpPr>
        <p:spPr bwMode="auto">
          <a:xfrm>
            <a:off x="8035071" y="4842470"/>
            <a:ext cx="1716921" cy="472209"/>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Resize Bar</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Click and drag the resize bar to reveal more of a particular secondary widget.</a:t>
            </a:r>
            <a:endParaRPr lang="en-US" sz="800" dirty="0">
              <a:solidFill>
                <a:srgbClr val="FFFFFF"/>
              </a:solidFill>
              <a:latin typeface="Arial Narrow" pitchFamily="34" charset="0"/>
            </a:endParaRPr>
          </a:p>
        </p:txBody>
      </p:sp>
      <p:sp>
        <p:nvSpPr>
          <p:cNvPr id="62" name="Text Box 6"/>
          <p:cNvSpPr txBox="1">
            <a:spLocks noChangeArrowheads="1"/>
          </p:cNvSpPr>
          <p:nvPr/>
        </p:nvSpPr>
        <p:spPr bwMode="auto">
          <a:xfrm>
            <a:off x="8035071" y="4310045"/>
            <a:ext cx="1716921" cy="472209"/>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Close Option</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Select </a:t>
            </a:r>
            <a:r>
              <a:rPr lang="en-US" sz="800" b="1" dirty="0" smtClean="0">
                <a:solidFill>
                  <a:srgbClr val="FFFFFF"/>
                </a:solidFill>
                <a:latin typeface="Arial Narrow" pitchFamily="34" charset="0"/>
              </a:rPr>
              <a:t>Close</a:t>
            </a:r>
            <a:r>
              <a:rPr lang="en-US" sz="800" dirty="0" smtClean="0">
                <a:solidFill>
                  <a:srgbClr val="FFFFFF"/>
                </a:solidFill>
                <a:latin typeface="Arial Narrow" pitchFamily="34" charset="0"/>
              </a:rPr>
              <a:t> to send a secondary widget back to the </a:t>
            </a:r>
            <a:r>
              <a:rPr lang="en-US" sz="800" b="1" dirty="0" smtClean="0">
                <a:solidFill>
                  <a:srgbClr val="FFFFFF"/>
                </a:solidFill>
                <a:latin typeface="Arial Narrow" pitchFamily="34" charset="0"/>
              </a:rPr>
              <a:t>Related Items </a:t>
            </a:r>
            <a:r>
              <a:rPr lang="en-US" sz="800" dirty="0" smtClean="0">
                <a:solidFill>
                  <a:srgbClr val="FFFFFF"/>
                </a:solidFill>
                <a:latin typeface="Arial Narrow" pitchFamily="34" charset="0"/>
              </a:rPr>
              <a:t>pane.</a:t>
            </a:r>
            <a:endParaRPr lang="en-US" sz="800" dirty="0">
              <a:solidFill>
                <a:srgbClr val="FFFFFF"/>
              </a:solidFill>
              <a:latin typeface="Arial Narrow" pitchFamily="34" charset="0"/>
            </a:endParaRPr>
          </a:p>
        </p:txBody>
      </p:sp>
      <p:sp>
        <p:nvSpPr>
          <p:cNvPr id="65" name="Text Box 6"/>
          <p:cNvSpPr txBox="1">
            <a:spLocks noChangeArrowheads="1"/>
          </p:cNvSpPr>
          <p:nvPr/>
        </p:nvSpPr>
        <p:spPr bwMode="auto">
          <a:xfrm>
            <a:off x="8034338" y="2875863"/>
            <a:ext cx="1714449" cy="841541"/>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Preferences Option</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Select </a:t>
            </a:r>
            <a:r>
              <a:rPr lang="en-US" sz="800" b="1" dirty="0" smtClean="0">
                <a:solidFill>
                  <a:srgbClr val="FFFFFF"/>
                </a:solidFill>
                <a:latin typeface="Arial Narrow" pitchFamily="34" charset="0"/>
              </a:rPr>
              <a:t>Preferences </a:t>
            </a:r>
            <a:r>
              <a:rPr lang="en-US" sz="800" dirty="0" smtClean="0">
                <a:solidFill>
                  <a:srgbClr val="FFFFFF"/>
                </a:solidFill>
                <a:latin typeface="Arial Narrow" pitchFamily="34" charset="0"/>
              </a:rPr>
              <a:t> to edit settings for a widget, such as time period, and permanently save the changes. Preferences, if enabled, are saved only for your use in your own widget.</a:t>
            </a:r>
            <a:endParaRPr lang="en-US" sz="800" dirty="0">
              <a:solidFill>
                <a:srgbClr val="FFFFFF"/>
              </a:solidFill>
              <a:latin typeface="Arial Narrow" pitchFamily="34" charset="0"/>
            </a:endParaRPr>
          </a:p>
        </p:txBody>
      </p:sp>
      <p:sp>
        <p:nvSpPr>
          <p:cNvPr id="90" name="Text Box 6"/>
          <p:cNvSpPr txBox="1">
            <a:spLocks noChangeArrowheads="1"/>
          </p:cNvSpPr>
          <p:nvPr/>
        </p:nvSpPr>
        <p:spPr bwMode="auto">
          <a:xfrm>
            <a:off x="8034338" y="5374895"/>
            <a:ext cx="1714449" cy="595319"/>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Title Bar</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Click and drag a secondary widget’s title bar to swap it with another widget or return it to the </a:t>
            </a:r>
            <a:r>
              <a:rPr lang="en-US" sz="800" b="1" dirty="0" smtClean="0">
                <a:solidFill>
                  <a:srgbClr val="FFFFFF"/>
                </a:solidFill>
                <a:latin typeface="Arial Narrow" pitchFamily="34" charset="0"/>
              </a:rPr>
              <a:t>Related Items </a:t>
            </a:r>
            <a:r>
              <a:rPr lang="en-US" sz="800" dirty="0" smtClean="0">
                <a:solidFill>
                  <a:srgbClr val="FFFFFF"/>
                </a:solidFill>
                <a:latin typeface="Arial Narrow" pitchFamily="34" charset="0"/>
              </a:rPr>
              <a:t>pane.</a:t>
            </a:r>
            <a:endParaRPr lang="en-US" sz="800" dirty="0">
              <a:solidFill>
                <a:srgbClr val="FFFFFF"/>
              </a:solidFill>
              <a:latin typeface="Arial Narrow" pitchFamily="34" charset="0"/>
            </a:endParaRPr>
          </a:p>
        </p:txBody>
      </p:sp>
      <p:sp>
        <p:nvSpPr>
          <p:cNvPr id="41" name="Text Box 6"/>
          <p:cNvSpPr txBox="1">
            <a:spLocks noChangeArrowheads="1"/>
          </p:cNvSpPr>
          <p:nvPr/>
        </p:nvSpPr>
        <p:spPr bwMode="auto">
          <a:xfrm>
            <a:off x="8035071" y="3777620"/>
            <a:ext cx="1714449" cy="472209"/>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Pop-out Option</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Select </a:t>
            </a:r>
            <a:r>
              <a:rPr lang="en-US" sz="800" b="1" dirty="0" smtClean="0">
                <a:solidFill>
                  <a:srgbClr val="FFFFFF"/>
                </a:solidFill>
                <a:latin typeface="Arial Narrow" pitchFamily="34" charset="0"/>
              </a:rPr>
              <a:t>Pop-out</a:t>
            </a:r>
            <a:r>
              <a:rPr lang="en-US" sz="800" dirty="0" smtClean="0">
                <a:solidFill>
                  <a:srgbClr val="FFFFFF"/>
                </a:solidFill>
                <a:latin typeface="Arial Narrow" pitchFamily="34" charset="0"/>
              </a:rPr>
              <a:t> to promote a secondary widget to a primary position.</a:t>
            </a:r>
            <a:endParaRPr lang="en-US" sz="800" dirty="0">
              <a:solidFill>
                <a:srgbClr val="FFFFFF"/>
              </a:solidFill>
              <a:latin typeface="Arial Narrow" pitchFamily="34" charset="0"/>
            </a:endParaRPr>
          </a:p>
        </p:txBody>
      </p:sp>
      <p:sp>
        <p:nvSpPr>
          <p:cNvPr id="12" name="Text Box 6"/>
          <p:cNvSpPr txBox="1">
            <a:spLocks noChangeArrowheads="1"/>
          </p:cNvSpPr>
          <p:nvPr/>
        </p:nvSpPr>
        <p:spPr bwMode="auto">
          <a:xfrm>
            <a:off x="5879903" y="2016366"/>
            <a:ext cx="1500282" cy="841541"/>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Gear Icon</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Click to view options for moving the widget. Unavailable options will be grayed out. (For example, primary widgets cannot use </a:t>
            </a:r>
            <a:r>
              <a:rPr lang="en-US" sz="800" b="1" dirty="0" smtClean="0">
                <a:solidFill>
                  <a:srgbClr val="FFFFFF"/>
                </a:solidFill>
                <a:latin typeface="Arial Narrow" pitchFamily="34" charset="0"/>
              </a:rPr>
              <a:t>Close</a:t>
            </a:r>
            <a:r>
              <a:rPr lang="en-US" sz="800" dirty="0" smtClean="0">
                <a:solidFill>
                  <a:srgbClr val="FFFFFF"/>
                </a:solidFill>
                <a:latin typeface="Arial Narrow" pitchFamily="34" charset="0"/>
              </a:rPr>
              <a:t> or </a:t>
            </a:r>
            <a:r>
              <a:rPr lang="en-US" sz="800" b="1" dirty="0" smtClean="0">
                <a:solidFill>
                  <a:srgbClr val="FFFFFF"/>
                </a:solidFill>
                <a:latin typeface="Arial Narrow" pitchFamily="34" charset="0"/>
              </a:rPr>
              <a:t>Pop-out</a:t>
            </a:r>
            <a:r>
              <a:rPr lang="en-US" sz="800" dirty="0" smtClean="0">
                <a:solidFill>
                  <a:srgbClr val="FFFFFF"/>
                </a:solidFill>
                <a:latin typeface="Arial Narrow" pitchFamily="34" charset="0"/>
              </a:rPr>
              <a:t>.)</a:t>
            </a:r>
            <a:endParaRPr lang="en-US" sz="800" dirty="0">
              <a:solidFill>
                <a:srgbClr val="FFFFFF"/>
              </a:solidFill>
              <a:latin typeface="Arial Narrow" pitchFamily="34" charset="0"/>
            </a:endParaRPr>
          </a:p>
        </p:txBody>
      </p:sp>
      <p:sp>
        <p:nvSpPr>
          <p:cNvPr id="10" name="Text Box 6"/>
          <p:cNvSpPr txBox="1">
            <a:spLocks noChangeArrowheads="1"/>
          </p:cNvSpPr>
          <p:nvPr/>
        </p:nvSpPr>
        <p:spPr bwMode="auto">
          <a:xfrm>
            <a:off x="2988793" y="1112636"/>
            <a:ext cx="2329314" cy="1087762"/>
          </a:xfrm>
          <a:prstGeom prst="rect">
            <a:avLst/>
          </a:prstGeom>
          <a:solidFill>
            <a:schemeClr val="accent2"/>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Maximize / Restore Icon</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Click to expand a primary widget to its maximum size. (This will temporarily hide any other widgets.) Click again when maximized to restore to the original size (and unhide your other widgets).</a:t>
            </a:r>
            <a:br>
              <a:rPr lang="en-US" sz="800" dirty="0" smtClean="0">
                <a:solidFill>
                  <a:srgbClr val="FFFFFF"/>
                </a:solidFill>
                <a:latin typeface="Arial Narrow" pitchFamily="34" charset="0"/>
              </a:rPr>
            </a:br>
            <a:r>
              <a:rPr lang="en-US" sz="800" dirty="0" smtClean="0">
                <a:solidFill>
                  <a:srgbClr val="FFFFFF"/>
                </a:solidFill>
                <a:latin typeface="Arial Narrow" pitchFamily="34" charset="0"/>
              </a:rPr>
              <a:t/>
            </a:r>
            <a:br>
              <a:rPr lang="en-US" sz="800" dirty="0" smtClean="0">
                <a:solidFill>
                  <a:srgbClr val="FFFFFF"/>
                </a:solidFill>
                <a:latin typeface="Arial Narrow" pitchFamily="34" charset="0"/>
              </a:rPr>
            </a:br>
            <a:r>
              <a:rPr lang="en-US" sz="800" dirty="0" smtClean="0">
                <a:solidFill>
                  <a:srgbClr val="FFFFFF"/>
                </a:solidFill>
                <a:latin typeface="Arial Narrow" pitchFamily="34" charset="0"/>
              </a:rPr>
              <a:t/>
            </a:r>
            <a:br>
              <a:rPr lang="en-US" sz="800" dirty="0" smtClean="0">
                <a:solidFill>
                  <a:srgbClr val="FFFFFF"/>
                </a:solidFill>
                <a:latin typeface="Arial Narrow" pitchFamily="34" charset="0"/>
              </a:rPr>
            </a:br>
            <a:endParaRPr lang="en-US" sz="800" dirty="0">
              <a:solidFill>
                <a:srgbClr val="FFFFFF"/>
              </a:solidFill>
              <a:latin typeface="Arial Narrow" pitchFamily="34" charset="0"/>
            </a:endParaRPr>
          </a:p>
        </p:txBody>
      </p:sp>
      <p:pic>
        <p:nvPicPr>
          <p:cNvPr id="1031" name="Picture 7" descr="C:\Projects_Current\Navigator_Job_Aids\mgr_images\Maintain_Current_Schedule_Maxed.png"/>
          <p:cNvPicPr>
            <a:picLocks noChangeAspect="1" noChangeArrowheads="1"/>
          </p:cNvPicPr>
          <p:nvPr/>
        </p:nvPicPr>
        <p:blipFill>
          <a:blip r:embed="rId6" cstate="print"/>
          <a:srcRect/>
          <a:stretch>
            <a:fillRect/>
          </a:stretch>
        </p:blipFill>
        <p:spPr bwMode="auto">
          <a:xfrm rot="600000">
            <a:off x="4205767" y="1800542"/>
            <a:ext cx="1320000" cy="921333"/>
          </a:xfrm>
          <a:prstGeom prst="rect">
            <a:avLst/>
          </a:prstGeom>
          <a:noFill/>
          <a:ln w="3175">
            <a:solidFill>
              <a:schemeClr val="tx1"/>
            </a:solidFill>
            <a:prstDash val="sysDot"/>
          </a:ln>
          <a:effectLst>
            <a:outerShdw blurRad="50800" dist="38100" dir="2700000" algn="tl" rotWithShape="0">
              <a:prstClr val="black">
                <a:alpha val="40000"/>
              </a:prstClr>
            </a:outerShdw>
          </a:effectLst>
        </p:spPr>
      </p:pic>
      <p:sp>
        <p:nvSpPr>
          <p:cNvPr id="5" name="Text Box 6"/>
          <p:cNvSpPr txBox="1">
            <a:spLocks noChangeArrowheads="1"/>
          </p:cNvSpPr>
          <p:nvPr/>
        </p:nvSpPr>
        <p:spPr bwMode="auto">
          <a:xfrm>
            <a:off x="680649" y="1112636"/>
            <a:ext cx="2024435" cy="1333983"/>
          </a:xfrm>
          <a:prstGeom prst="rect">
            <a:avLst/>
          </a:prstGeom>
          <a:solidFill>
            <a:schemeClr val="accent2"/>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Workspace Tabs</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Each active workspace gets its own tab. You can switch back and forth between workspaces by selecting the tab you want to view. You must always have at least one workspace open, but you can close any additional workspaces  by hovering over its tab and clicking the Close (</a:t>
            </a:r>
            <a:r>
              <a:rPr lang="en-US" sz="800" b="1" dirty="0" smtClean="0">
                <a:solidFill>
                  <a:srgbClr val="FFFFFF"/>
                </a:solidFill>
                <a:latin typeface="Arial Narrow" pitchFamily="34" charset="0"/>
              </a:rPr>
              <a:t>X</a:t>
            </a:r>
            <a:r>
              <a:rPr lang="en-US" sz="800" dirty="0" smtClean="0">
                <a:solidFill>
                  <a:srgbClr val="FFFFFF"/>
                </a:solidFill>
                <a:latin typeface="Arial Narrow" pitchFamily="34" charset="0"/>
              </a:rPr>
              <a:t>) button.</a:t>
            </a:r>
            <a:br>
              <a:rPr lang="en-US" sz="800" dirty="0" smtClean="0">
                <a:solidFill>
                  <a:srgbClr val="FFFFFF"/>
                </a:solidFill>
                <a:latin typeface="Arial Narrow" pitchFamily="34" charset="0"/>
              </a:rPr>
            </a:br>
            <a:r>
              <a:rPr lang="en-US" sz="800" dirty="0" smtClean="0">
                <a:solidFill>
                  <a:srgbClr val="FFFFFF"/>
                </a:solidFill>
                <a:latin typeface="Arial Narrow" pitchFamily="34" charset="0"/>
              </a:rPr>
              <a:t/>
            </a:r>
            <a:br>
              <a:rPr lang="en-US" sz="800" dirty="0" smtClean="0">
                <a:solidFill>
                  <a:srgbClr val="FFFFFF"/>
                </a:solidFill>
                <a:latin typeface="Arial Narrow" pitchFamily="34" charset="0"/>
              </a:rPr>
            </a:br>
            <a:endParaRPr lang="en-US" sz="800" dirty="0">
              <a:solidFill>
                <a:srgbClr val="FFFFFF"/>
              </a:solidFill>
              <a:latin typeface="Arial Narrow" pitchFamily="34" charset="0"/>
            </a:endParaRPr>
          </a:p>
        </p:txBody>
      </p:sp>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5088" y="282338"/>
            <a:ext cx="1682545" cy="549436"/>
          </a:xfrm>
          <a:prstGeom prst="rect">
            <a:avLst/>
          </a:prstGeom>
        </p:spPr>
      </p:pic>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301" y="4880688"/>
            <a:ext cx="684939" cy="16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 name="Straight Arrow Connector 46"/>
          <p:cNvCxnSpPr>
            <a:stCxn id="52" idx="4"/>
          </p:cNvCxnSpPr>
          <p:nvPr/>
        </p:nvCxnSpPr>
        <p:spPr bwMode="auto">
          <a:xfrm>
            <a:off x="1155509" y="4699039"/>
            <a:ext cx="0" cy="613457"/>
          </a:xfrm>
          <a:prstGeom prst="straightConnector1">
            <a:avLst/>
          </a:prstGeom>
          <a:solidFill>
            <a:schemeClr val="accent1"/>
          </a:solidFill>
          <a:ln w="25400" cap="flat" cmpd="sng" algn="ctr">
            <a:solidFill>
              <a:schemeClr val="accent2"/>
            </a:solidFill>
            <a:prstDash val="solid"/>
            <a:round/>
            <a:headEnd type="none" w="med" len="med"/>
            <a:tailEnd type="none"/>
          </a:ln>
          <a:effectLst>
            <a:outerShdw dist="12700" dir="2700000" algn="tl" rotWithShape="0">
              <a:srgbClr val="FFFFFF">
                <a:alpha val="50000"/>
              </a:srgbClr>
            </a:outerShdw>
          </a:effectLst>
        </p:spPr>
      </p:cxnSp>
      <p:pic>
        <p:nvPicPr>
          <p:cNvPr id="307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38393" y="7194858"/>
            <a:ext cx="486999" cy="11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bwMode="auto">
          <a:xfrm>
            <a:off x="3671977" y="5319713"/>
            <a:ext cx="890497" cy="1889708"/>
          </a:xfrm>
          <a:prstGeom prst="rect">
            <a:avLst/>
          </a:prstGeom>
          <a:noFill/>
          <a:ln w="254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FFFFFF"/>
              </a:solidFill>
              <a:effectLst/>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Projects_Current\Navigator_Job_Aids\mgr_images\Wizard_Base.png"/>
          <p:cNvPicPr>
            <a:picLocks noChangeAspect="1" noChangeArrowheads="1"/>
          </p:cNvPicPr>
          <p:nvPr/>
        </p:nvPicPr>
        <p:blipFill>
          <a:blip r:embed="rId3" cstate="print"/>
          <a:srcRect/>
          <a:stretch>
            <a:fillRect/>
          </a:stretch>
        </p:blipFill>
        <p:spPr bwMode="auto">
          <a:xfrm>
            <a:off x="611858" y="2314707"/>
            <a:ext cx="6732270" cy="3949065"/>
          </a:xfrm>
          <a:prstGeom prst="rect">
            <a:avLst/>
          </a:prstGeom>
          <a:noFill/>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Manager Navigator Job Aid</a:t>
            </a:r>
            <a:endParaRPr lang="en-US" dirty="0"/>
          </a:p>
        </p:txBody>
      </p:sp>
      <p:sp>
        <p:nvSpPr>
          <p:cNvPr id="3" name="Content Placeholder 2"/>
          <p:cNvSpPr>
            <a:spLocks noGrp="1"/>
          </p:cNvSpPr>
          <p:nvPr>
            <p:ph idx="1"/>
          </p:nvPr>
        </p:nvSpPr>
        <p:spPr/>
        <p:txBody>
          <a:bodyPr/>
          <a:lstStyle/>
          <a:p>
            <a:r>
              <a:rPr lang="en-US" dirty="0" smtClean="0"/>
              <a:t>Using a Wizard</a:t>
            </a:r>
            <a:endParaRPr lang="en-US" dirty="0"/>
          </a:p>
        </p:txBody>
      </p:sp>
      <p:sp>
        <p:nvSpPr>
          <p:cNvPr id="14" name="Text Box 6"/>
          <p:cNvSpPr txBox="1">
            <a:spLocks noChangeArrowheads="1"/>
          </p:cNvSpPr>
          <p:nvPr/>
        </p:nvSpPr>
        <p:spPr bwMode="auto">
          <a:xfrm>
            <a:off x="7614807" y="1400175"/>
            <a:ext cx="2100149" cy="1626371"/>
          </a:xfrm>
          <a:prstGeom prst="rect">
            <a:avLst/>
          </a:prstGeom>
          <a:solidFill>
            <a:srgbClr val="FAEAC7"/>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r>
              <a:rPr lang="en-US" sz="1100" dirty="0" smtClean="0">
                <a:solidFill>
                  <a:schemeClr val="bg2">
                    <a:lumMod val="25000"/>
                  </a:schemeClr>
                </a:solidFill>
                <a:latin typeface="Arial Narrow" pitchFamily="34" charset="0"/>
              </a:rPr>
              <a:t>A wizard is a specially-designed widget that guides you through a series of steps to perform a business task. Each step presents a Workforce Central page or widget relevant to that step, along with instructions for how to perform that step. A wizard helps you complete a task quickly, easily, and consistently.</a:t>
            </a:r>
            <a:endParaRPr lang="en-US" sz="1100" dirty="0">
              <a:solidFill>
                <a:schemeClr val="bg2">
                  <a:lumMod val="25000"/>
                </a:schemeClr>
              </a:solidFill>
              <a:latin typeface="Arial Narrow" pitchFamily="34" charset="0"/>
            </a:endParaRPr>
          </a:p>
        </p:txBody>
      </p:sp>
      <p:sp>
        <p:nvSpPr>
          <p:cNvPr id="15" name="Text Box 6"/>
          <p:cNvSpPr txBox="1">
            <a:spLocks noChangeArrowheads="1"/>
          </p:cNvSpPr>
          <p:nvPr/>
        </p:nvSpPr>
        <p:spPr bwMode="auto">
          <a:xfrm>
            <a:off x="7614807" y="1114425"/>
            <a:ext cx="2100149" cy="287543"/>
          </a:xfrm>
          <a:prstGeom prst="rect">
            <a:avLst/>
          </a:prstGeom>
          <a:solidFill>
            <a:srgbClr val="F2D490"/>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defTabSz="1019175">
              <a:spcBef>
                <a:spcPct val="50000"/>
              </a:spcBef>
            </a:pPr>
            <a:r>
              <a:rPr lang="en-US" sz="1200" dirty="0" smtClean="0">
                <a:solidFill>
                  <a:srgbClr val="F15D22"/>
                </a:solidFill>
                <a:latin typeface="Arial Narrow" pitchFamily="34" charset="0"/>
              </a:rPr>
              <a:t>What is a Wizard?</a:t>
            </a:r>
            <a:endParaRPr lang="en-US" sz="1200" dirty="0">
              <a:solidFill>
                <a:srgbClr val="F15D22"/>
              </a:solidFill>
              <a:latin typeface="Arial Narrow" pitchFamily="34" charset="0"/>
            </a:endParaRPr>
          </a:p>
        </p:txBody>
      </p:sp>
      <p:cxnSp>
        <p:nvCxnSpPr>
          <p:cNvPr id="16" name="Straight Connector 15"/>
          <p:cNvCxnSpPr/>
          <p:nvPr/>
        </p:nvCxnSpPr>
        <p:spPr bwMode="auto">
          <a:xfrm>
            <a:off x="7614807" y="3025103"/>
            <a:ext cx="2100149" cy="12"/>
          </a:xfrm>
          <a:prstGeom prst="line">
            <a:avLst/>
          </a:prstGeom>
          <a:solidFill>
            <a:schemeClr val="accent1"/>
          </a:solidFill>
          <a:ln w="9525" cap="flat" cmpd="sng" algn="ctr">
            <a:solidFill>
              <a:srgbClr val="68696C"/>
            </a:solidFill>
            <a:prstDash val="solid"/>
            <a:round/>
            <a:headEnd type="none" w="sm" len="sm"/>
            <a:tailEnd type="none" w="med" len="med"/>
          </a:ln>
          <a:effectLst/>
        </p:spPr>
      </p:cxnSp>
      <p:cxnSp>
        <p:nvCxnSpPr>
          <p:cNvPr id="17" name="Straight Connector 16"/>
          <p:cNvCxnSpPr/>
          <p:nvPr/>
        </p:nvCxnSpPr>
        <p:spPr bwMode="auto">
          <a:xfrm>
            <a:off x="7614807" y="1114417"/>
            <a:ext cx="2100149" cy="12"/>
          </a:xfrm>
          <a:prstGeom prst="line">
            <a:avLst/>
          </a:prstGeom>
          <a:solidFill>
            <a:schemeClr val="accent1"/>
          </a:solidFill>
          <a:ln w="9525" cap="flat" cmpd="sng" algn="ctr">
            <a:solidFill>
              <a:srgbClr val="68696C"/>
            </a:solidFill>
            <a:prstDash val="solid"/>
            <a:round/>
            <a:headEnd type="none" w="sm" len="sm"/>
            <a:tailEnd type="none" w="med" len="med"/>
          </a:ln>
          <a:effectLst/>
        </p:spPr>
      </p:cxnSp>
      <p:cxnSp>
        <p:nvCxnSpPr>
          <p:cNvPr id="33" name="AutoShape 7"/>
          <p:cNvCxnSpPr>
            <a:cxnSpLocks noChangeShapeType="1"/>
          </p:cNvCxnSpPr>
          <p:nvPr/>
        </p:nvCxnSpPr>
        <p:spPr bwMode="auto">
          <a:xfrm rot="5400000">
            <a:off x="3900489" y="2470724"/>
            <a:ext cx="1663125" cy="386776"/>
          </a:xfrm>
          <a:prstGeom prst="bentConnector3">
            <a:avLst>
              <a:gd name="adj1" fmla="val 50000"/>
            </a:avLst>
          </a:prstGeom>
          <a:noFill/>
          <a:ln w="19050">
            <a:solidFill>
              <a:srgbClr val="F02E00"/>
            </a:solidFill>
            <a:miter lim="800000"/>
            <a:headEnd type="oval" w="med" len="med"/>
            <a:tailEnd type="triangle" w="med" len="med"/>
          </a:ln>
          <a:effectLst>
            <a:outerShdw dist="12700" dir="2700000" algn="tl" rotWithShape="0">
              <a:srgbClr val="FFFFFF">
                <a:alpha val="50000"/>
              </a:srgbClr>
            </a:outerShdw>
          </a:effectLst>
        </p:spPr>
      </p:cxnSp>
      <p:cxnSp>
        <p:nvCxnSpPr>
          <p:cNvPr id="49" name="Straight Arrow Connector 48"/>
          <p:cNvCxnSpPr/>
          <p:nvPr/>
        </p:nvCxnSpPr>
        <p:spPr bwMode="auto">
          <a:xfrm flipV="1">
            <a:off x="4099355" y="5463249"/>
            <a:ext cx="0" cy="1048218"/>
          </a:xfrm>
          <a:prstGeom prst="straightConnector1">
            <a:avLst/>
          </a:prstGeom>
          <a:solidFill>
            <a:schemeClr val="accent1"/>
          </a:solidFill>
          <a:ln w="19050" cap="flat" cmpd="sng" algn="ctr">
            <a:solidFill>
              <a:srgbClr val="F02E00"/>
            </a:solidFill>
            <a:prstDash val="solid"/>
            <a:round/>
            <a:headEnd type="oval" w="med" len="med"/>
            <a:tailEnd type="triangle"/>
          </a:ln>
          <a:effectLst/>
        </p:spPr>
      </p:cxnSp>
      <p:sp>
        <p:nvSpPr>
          <p:cNvPr id="5" name="Text Box 6"/>
          <p:cNvSpPr txBox="1">
            <a:spLocks noChangeArrowheads="1"/>
          </p:cNvSpPr>
          <p:nvPr/>
        </p:nvSpPr>
        <p:spPr bwMode="auto">
          <a:xfrm>
            <a:off x="3836678" y="1109176"/>
            <a:ext cx="1347788" cy="718430"/>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Information (Question Mark)</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Click the question mark icon to display helpful instructions for each step. Click </a:t>
            </a:r>
            <a:r>
              <a:rPr lang="en-US" sz="800" b="1" dirty="0" smtClean="0">
                <a:solidFill>
                  <a:srgbClr val="FFFFFF"/>
                </a:solidFill>
                <a:latin typeface="Arial Narrow" pitchFamily="34" charset="0"/>
              </a:rPr>
              <a:t>X</a:t>
            </a:r>
            <a:r>
              <a:rPr lang="en-US" sz="800" dirty="0" smtClean="0">
                <a:solidFill>
                  <a:srgbClr val="FFFFFF"/>
                </a:solidFill>
                <a:latin typeface="Arial Narrow" pitchFamily="34" charset="0"/>
              </a:rPr>
              <a:t> to close the information.</a:t>
            </a:r>
            <a:endParaRPr lang="en-US" sz="800" dirty="0">
              <a:solidFill>
                <a:srgbClr val="FFFFFF"/>
              </a:solidFill>
              <a:latin typeface="Arial Narrow" pitchFamily="34" charset="0"/>
            </a:endParaRPr>
          </a:p>
        </p:txBody>
      </p:sp>
      <p:sp>
        <p:nvSpPr>
          <p:cNvPr id="11" name="Text Box 6"/>
          <p:cNvSpPr txBox="1">
            <a:spLocks noChangeArrowheads="1"/>
          </p:cNvSpPr>
          <p:nvPr/>
        </p:nvSpPr>
        <p:spPr bwMode="auto">
          <a:xfrm>
            <a:off x="2954073" y="6517821"/>
            <a:ext cx="2344505" cy="841541"/>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Workforce Central Page or Widget</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Each step in a wizard contains a Workforce Central page or widget that enables you to complete the step. Perform any required tasks and then click </a:t>
            </a:r>
            <a:r>
              <a:rPr lang="en-US" sz="800" b="1" dirty="0" smtClean="0">
                <a:solidFill>
                  <a:srgbClr val="FFFFFF"/>
                </a:solidFill>
                <a:latin typeface="Arial Narrow" pitchFamily="34" charset="0"/>
              </a:rPr>
              <a:t>Next</a:t>
            </a:r>
            <a:r>
              <a:rPr lang="en-US" sz="800" dirty="0" smtClean="0">
                <a:solidFill>
                  <a:srgbClr val="FFFFFF"/>
                </a:solidFill>
                <a:latin typeface="Arial Narrow" pitchFamily="34" charset="0"/>
              </a:rPr>
              <a:t> to continue to the next step.  To see helpful information about the current step, click the step’s question mark icon.</a:t>
            </a:r>
            <a:endParaRPr lang="en-US" sz="800" dirty="0">
              <a:solidFill>
                <a:srgbClr val="FFFFFF"/>
              </a:solidFill>
              <a:latin typeface="Arial Narrow" pitchFamily="34" charset="0"/>
            </a:endParaRPr>
          </a:p>
        </p:txBody>
      </p:sp>
      <p:cxnSp>
        <p:nvCxnSpPr>
          <p:cNvPr id="32" name="Straight Arrow Connector 31"/>
          <p:cNvCxnSpPr/>
          <p:nvPr/>
        </p:nvCxnSpPr>
        <p:spPr bwMode="auto">
          <a:xfrm>
            <a:off x="2856040" y="1833678"/>
            <a:ext cx="0" cy="1443334"/>
          </a:xfrm>
          <a:prstGeom prst="straightConnector1">
            <a:avLst/>
          </a:prstGeom>
          <a:solidFill>
            <a:schemeClr val="accent1"/>
          </a:solidFill>
          <a:ln w="19050" cap="flat" cmpd="sng" algn="ctr">
            <a:solidFill>
              <a:srgbClr val="F02E00"/>
            </a:solidFill>
            <a:prstDash val="solid"/>
            <a:round/>
            <a:headEnd type="oval" w="med" len="med"/>
            <a:tailEnd type="triangle"/>
          </a:ln>
          <a:effectLst>
            <a:outerShdw dist="12700" dir="2700000" algn="tl" rotWithShape="0">
              <a:srgbClr val="FFFFFF">
                <a:alpha val="50000"/>
              </a:srgbClr>
            </a:outerShdw>
          </a:effectLst>
        </p:spPr>
      </p:cxnSp>
      <p:sp>
        <p:nvSpPr>
          <p:cNvPr id="9" name="Text Box 6"/>
          <p:cNvSpPr txBox="1">
            <a:spLocks noChangeArrowheads="1"/>
          </p:cNvSpPr>
          <p:nvPr/>
        </p:nvSpPr>
        <p:spPr bwMode="auto">
          <a:xfrm>
            <a:off x="1938534" y="1109176"/>
            <a:ext cx="1531235" cy="718430"/>
          </a:xfrm>
          <a:prstGeom prst="rect">
            <a:avLst/>
          </a:prstGeom>
          <a:solidFill>
            <a:srgbClr val="5191CD"/>
          </a:solidFill>
          <a:ln w="28575">
            <a:noFill/>
            <a:miter lim="800000"/>
            <a:headEnd/>
            <a:tailEnd/>
          </a:ln>
          <a:effectLst/>
        </p:spPr>
        <p:txBody>
          <a:bodyPr wrap="square" lIns="101882" tIns="50941" rIns="101882" bIns="50941">
            <a:spAutoFit/>
          </a:bodyPr>
          <a:lstStyle/>
          <a:p>
            <a:pPr lvl="0" algn="l" defTabSz="1019175">
              <a:spcBef>
                <a:spcPct val="50000"/>
              </a:spcBef>
            </a:pPr>
            <a:r>
              <a:rPr lang="en-US" sz="800" b="1" dirty="0" smtClean="0">
                <a:solidFill>
                  <a:srgbClr val="FFFFFF"/>
                </a:solidFill>
                <a:latin typeface="Arial Narrow" pitchFamily="34" charset="0"/>
              </a:rPr>
              <a:t>Steps</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Each step in the wizard is identified by its own chevron or tab. In some wizards you can click a chevron or tab to go directly to that step.</a:t>
            </a:r>
          </a:p>
        </p:txBody>
      </p:sp>
      <p:cxnSp>
        <p:nvCxnSpPr>
          <p:cNvPr id="38" name="Straight Arrow Connector 37"/>
          <p:cNvCxnSpPr/>
          <p:nvPr/>
        </p:nvCxnSpPr>
        <p:spPr bwMode="auto">
          <a:xfrm>
            <a:off x="4929687" y="2670175"/>
            <a:ext cx="0" cy="620485"/>
          </a:xfrm>
          <a:prstGeom prst="straightConnector1">
            <a:avLst/>
          </a:prstGeom>
          <a:solidFill>
            <a:schemeClr val="accent1"/>
          </a:solidFill>
          <a:ln w="19050" cap="flat" cmpd="sng" algn="ctr">
            <a:solidFill>
              <a:srgbClr val="F02E00"/>
            </a:solidFill>
            <a:prstDash val="solid"/>
            <a:round/>
            <a:headEnd type="none" w="med" len="med"/>
            <a:tailEnd type="triangle"/>
          </a:ln>
          <a:effectLst>
            <a:outerShdw dist="12700" dir="2700000" algn="tl" rotWithShape="0">
              <a:srgbClr val="FFFFFF">
                <a:alpha val="50000"/>
              </a:srgbClr>
            </a:outerShdw>
          </a:effectLst>
        </p:spPr>
      </p:cxnSp>
      <p:cxnSp>
        <p:nvCxnSpPr>
          <p:cNvPr id="44" name="AutoShape 7"/>
          <p:cNvCxnSpPr>
            <a:cxnSpLocks noChangeShapeType="1"/>
            <a:stCxn id="12" idx="1"/>
          </p:cNvCxnSpPr>
          <p:nvPr/>
        </p:nvCxnSpPr>
        <p:spPr bwMode="auto">
          <a:xfrm rot="10800000">
            <a:off x="7601877" y="3316554"/>
            <a:ext cx="121684" cy="549936"/>
          </a:xfrm>
          <a:prstGeom prst="bentConnector2">
            <a:avLst/>
          </a:prstGeom>
          <a:noFill/>
          <a:ln w="19050">
            <a:solidFill>
              <a:srgbClr val="F02E00"/>
            </a:solidFill>
            <a:miter lim="800000"/>
            <a:headEnd type="oval" w="med" len="med"/>
            <a:tailEnd type="none" w="med" len="med"/>
          </a:ln>
          <a:effectLst/>
        </p:spPr>
      </p:cxnSp>
      <p:cxnSp>
        <p:nvCxnSpPr>
          <p:cNvPr id="53" name="Straight Arrow Connector 52"/>
          <p:cNvCxnSpPr/>
          <p:nvPr/>
        </p:nvCxnSpPr>
        <p:spPr bwMode="auto">
          <a:xfrm flipH="1">
            <a:off x="6855529" y="3319835"/>
            <a:ext cx="746349" cy="0"/>
          </a:xfrm>
          <a:prstGeom prst="straightConnector1">
            <a:avLst/>
          </a:prstGeom>
          <a:solidFill>
            <a:schemeClr val="accent1"/>
          </a:solidFill>
          <a:ln w="19050" cap="flat" cmpd="sng" algn="ctr">
            <a:solidFill>
              <a:srgbClr val="F02E00"/>
            </a:solidFill>
            <a:prstDash val="solid"/>
            <a:round/>
            <a:headEnd type="none" w="med" len="med"/>
            <a:tailEnd type="triangle"/>
          </a:ln>
          <a:effectLst/>
        </p:spPr>
      </p:cxnSp>
      <p:cxnSp>
        <p:nvCxnSpPr>
          <p:cNvPr id="59" name="AutoShape 7"/>
          <p:cNvCxnSpPr>
            <a:cxnSpLocks noChangeShapeType="1"/>
            <a:stCxn id="18" idx="1"/>
          </p:cNvCxnSpPr>
          <p:nvPr/>
        </p:nvCxnSpPr>
        <p:spPr bwMode="auto">
          <a:xfrm rot="10800000">
            <a:off x="7488195" y="3964054"/>
            <a:ext cx="235366" cy="1753822"/>
          </a:xfrm>
          <a:prstGeom prst="bentConnector2">
            <a:avLst/>
          </a:prstGeom>
          <a:noFill/>
          <a:ln w="19050">
            <a:solidFill>
              <a:srgbClr val="F02E00"/>
            </a:solidFill>
            <a:miter lim="800000"/>
            <a:headEnd type="oval" w="med" len="med"/>
            <a:tailEnd type="none" w="med" len="med"/>
          </a:ln>
          <a:effectLst/>
        </p:spPr>
      </p:cxnSp>
      <p:cxnSp>
        <p:nvCxnSpPr>
          <p:cNvPr id="60" name="Straight Arrow Connector 59"/>
          <p:cNvCxnSpPr/>
          <p:nvPr/>
        </p:nvCxnSpPr>
        <p:spPr bwMode="auto">
          <a:xfrm flipH="1">
            <a:off x="6857391" y="3968025"/>
            <a:ext cx="635746" cy="0"/>
          </a:xfrm>
          <a:prstGeom prst="straightConnector1">
            <a:avLst/>
          </a:prstGeom>
          <a:solidFill>
            <a:schemeClr val="accent1"/>
          </a:solidFill>
          <a:ln w="19050" cap="flat" cmpd="sng" algn="ctr">
            <a:solidFill>
              <a:srgbClr val="F02E00"/>
            </a:solidFill>
            <a:prstDash val="solid"/>
            <a:round/>
            <a:headEnd type="none" w="med" len="med"/>
            <a:tailEnd type="triangle"/>
          </a:ln>
          <a:effectLst/>
        </p:spPr>
      </p:cxnSp>
      <p:sp>
        <p:nvSpPr>
          <p:cNvPr id="18" name="Text Box 6"/>
          <p:cNvSpPr txBox="1">
            <a:spLocks noChangeArrowheads="1"/>
          </p:cNvSpPr>
          <p:nvPr/>
        </p:nvSpPr>
        <p:spPr bwMode="auto">
          <a:xfrm>
            <a:off x="7723561" y="5050884"/>
            <a:ext cx="1825252" cy="1333983"/>
          </a:xfrm>
          <a:prstGeom prst="rect">
            <a:avLst/>
          </a:prstGeom>
          <a:solidFill>
            <a:srgbClr val="5191CD"/>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lvl="0" algn="l"/>
            <a:r>
              <a:rPr lang="en-US" sz="800" b="1" dirty="0" smtClean="0">
                <a:solidFill>
                  <a:srgbClr val="FFFFFF"/>
                </a:solidFill>
                <a:latin typeface="Arial Narrow" pitchFamily="34" charset="0"/>
              </a:rPr>
              <a:t>Related Information</a:t>
            </a:r>
            <a:br>
              <a:rPr lang="en-US" sz="800" b="1" dirty="0" smtClean="0">
                <a:solidFill>
                  <a:srgbClr val="FFFFFF"/>
                </a:solidFill>
                <a:latin typeface="Arial Narrow" pitchFamily="34" charset="0"/>
              </a:rPr>
            </a:br>
            <a:r>
              <a:rPr lang="en-US" sz="800" dirty="0" smtClean="0">
                <a:solidFill>
                  <a:srgbClr val="FFFFFF"/>
                </a:solidFill>
                <a:latin typeface="Arial Narrow" pitchFamily="34" charset="0"/>
              </a:rPr>
              <a:t>This drop-down list contains links to Workforce Central pages that might contain additional information related to the current step. After viewing the page, click </a:t>
            </a:r>
            <a:r>
              <a:rPr lang="en-US" sz="800" b="1" dirty="0" smtClean="0">
                <a:solidFill>
                  <a:srgbClr val="FFFFFF"/>
                </a:solidFill>
                <a:latin typeface="Arial Narrow" pitchFamily="34" charset="0"/>
              </a:rPr>
              <a:t>X</a:t>
            </a:r>
            <a:r>
              <a:rPr lang="en-US" sz="800" dirty="0" smtClean="0">
                <a:solidFill>
                  <a:srgbClr val="FFFFFF"/>
                </a:solidFill>
                <a:latin typeface="Arial Narrow" pitchFamily="34" charset="0"/>
              </a:rPr>
              <a:t> to close it and return to the current step in the wizard.</a:t>
            </a:r>
            <a:br>
              <a:rPr lang="en-US" sz="800" dirty="0" smtClean="0">
                <a:solidFill>
                  <a:srgbClr val="FFFFFF"/>
                </a:solidFill>
                <a:latin typeface="Arial Narrow" pitchFamily="34" charset="0"/>
              </a:rPr>
            </a:br>
            <a:endParaRPr lang="en-US" sz="800" dirty="0" smtClean="0">
              <a:solidFill>
                <a:srgbClr val="FFFFFF"/>
              </a:solidFill>
              <a:latin typeface="Arial Narrow" pitchFamily="34" charset="0"/>
            </a:endParaRPr>
          </a:p>
          <a:p>
            <a:pPr lvl="0" algn="l"/>
            <a:endParaRPr lang="en-US" sz="800" dirty="0" smtClean="0">
              <a:solidFill>
                <a:srgbClr val="FFFFFF"/>
              </a:solidFill>
              <a:latin typeface="Arial Narrow" pitchFamily="34" charset="0"/>
            </a:endParaRPr>
          </a:p>
          <a:p>
            <a:pPr lvl="0" algn="l"/>
            <a:endParaRPr lang="en-US" sz="800" dirty="0" smtClean="0">
              <a:solidFill>
                <a:srgbClr val="FFFFFF"/>
              </a:solidFill>
              <a:latin typeface="Arial Narrow" pitchFamily="34" charset="0"/>
            </a:endParaRPr>
          </a:p>
        </p:txBody>
      </p:sp>
      <p:sp>
        <p:nvSpPr>
          <p:cNvPr id="12" name="Text Box 6"/>
          <p:cNvSpPr txBox="1">
            <a:spLocks noChangeArrowheads="1"/>
          </p:cNvSpPr>
          <p:nvPr/>
        </p:nvSpPr>
        <p:spPr bwMode="auto">
          <a:xfrm>
            <a:off x="7723561" y="3261053"/>
            <a:ext cx="1824700" cy="1210873"/>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Next / Done / Clear</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b="1" dirty="0" smtClean="0">
                <a:solidFill>
                  <a:srgbClr val="FFFFFF"/>
                </a:solidFill>
                <a:latin typeface="Arial Narrow" pitchFamily="34" charset="0"/>
              </a:rPr>
              <a:t>C</a:t>
            </a:r>
            <a:r>
              <a:rPr lang="en-US" sz="800" dirty="0" smtClean="0">
                <a:solidFill>
                  <a:srgbClr val="FFFFFF"/>
                </a:solidFill>
                <a:latin typeface="Arial Narrow" pitchFamily="34" charset="0"/>
              </a:rPr>
              <a:t>lick </a:t>
            </a:r>
            <a:r>
              <a:rPr lang="en-US" sz="800" b="1" dirty="0" smtClean="0">
                <a:solidFill>
                  <a:srgbClr val="FFFFFF"/>
                </a:solidFill>
                <a:latin typeface="Arial Narrow" pitchFamily="34" charset="0"/>
              </a:rPr>
              <a:t>Next</a:t>
            </a:r>
            <a:r>
              <a:rPr lang="en-US" sz="800" dirty="0" smtClean="0">
                <a:solidFill>
                  <a:srgbClr val="FFFFFF"/>
                </a:solidFill>
                <a:latin typeface="Arial Narrow" pitchFamily="34" charset="0"/>
              </a:rPr>
              <a:t> to advance when you are done with the current step. The final step will display either </a:t>
            </a:r>
            <a:r>
              <a:rPr lang="en-US" sz="800" b="1" dirty="0" smtClean="0">
                <a:solidFill>
                  <a:srgbClr val="FFFFFF"/>
                </a:solidFill>
                <a:latin typeface="Arial Narrow" pitchFamily="34" charset="0"/>
              </a:rPr>
              <a:t>Done</a:t>
            </a:r>
            <a:r>
              <a:rPr lang="en-US" sz="800" dirty="0" smtClean="0">
                <a:solidFill>
                  <a:srgbClr val="FFFFFF"/>
                </a:solidFill>
                <a:latin typeface="Arial Narrow" pitchFamily="34" charset="0"/>
              </a:rPr>
              <a:t> or </a:t>
            </a:r>
            <a:r>
              <a:rPr lang="en-US" sz="800" b="1" dirty="0" smtClean="0">
                <a:solidFill>
                  <a:srgbClr val="FFFFFF"/>
                </a:solidFill>
                <a:latin typeface="Arial Narrow" pitchFamily="34" charset="0"/>
              </a:rPr>
              <a:t>Clear</a:t>
            </a:r>
            <a:r>
              <a:rPr lang="en-US" sz="800" dirty="0" smtClean="0">
                <a:solidFill>
                  <a:srgbClr val="FFFFFF"/>
                </a:solidFill>
                <a:latin typeface="Arial Narrow" pitchFamily="34" charset="0"/>
              </a:rPr>
              <a:t>. Click </a:t>
            </a:r>
            <a:r>
              <a:rPr lang="en-US" sz="800" b="1" dirty="0" smtClean="0">
                <a:solidFill>
                  <a:srgbClr val="FFFFFF"/>
                </a:solidFill>
                <a:latin typeface="Arial Narrow" pitchFamily="34" charset="0"/>
              </a:rPr>
              <a:t>Done</a:t>
            </a:r>
            <a:r>
              <a:rPr lang="en-US" sz="800" dirty="0" smtClean="0">
                <a:solidFill>
                  <a:srgbClr val="FFFFFF"/>
                </a:solidFill>
                <a:latin typeface="Arial Narrow" pitchFamily="34" charset="0"/>
              </a:rPr>
              <a:t> or </a:t>
            </a:r>
            <a:r>
              <a:rPr lang="en-US" sz="800" b="1" dirty="0" smtClean="0">
                <a:solidFill>
                  <a:srgbClr val="FFFFFF"/>
                </a:solidFill>
                <a:latin typeface="Arial Narrow" pitchFamily="34" charset="0"/>
              </a:rPr>
              <a:t>Clear</a:t>
            </a:r>
            <a:r>
              <a:rPr lang="en-US" sz="800" dirty="0" smtClean="0">
                <a:solidFill>
                  <a:srgbClr val="FFFFFF"/>
                </a:solidFill>
                <a:latin typeface="Arial Narrow" pitchFamily="34" charset="0"/>
              </a:rPr>
              <a:t> to reset the context and return to the initial step. You can then use the wizard again or move on to another task.</a:t>
            </a:r>
            <a:br>
              <a:rPr lang="en-US" sz="800" dirty="0" smtClean="0">
                <a:solidFill>
                  <a:srgbClr val="FFFFFF"/>
                </a:solidFill>
                <a:latin typeface="Arial Narrow" pitchFamily="34" charset="0"/>
              </a:rPr>
            </a:br>
            <a:r>
              <a:rPr lang="en-US" sz="800" dirty="0" smtClean="0">
                <a:solidFill>
                  <a:srgbClr val="FFFFFF"/>
                </a:solidFill>
                <a:latin typeface="Arial Narrow" pitchFamily="34" charset="0"/>
              </a:rPr>
              <a:t/>
            </a:r>
            <a:br>
              <a:rPr lang="en-US" sz="800" dirty="0" smtClean="0">
                <a:solidFill>
                  <a:srgbClr val="FFFFFF"/>
                </a:solidFill>
                <a:latin typeface="Arial Narrow" pitchFamily="34" charset="0"/>
              </a:rPr>
            </a:br>
            <a:endParaRPr lang="en-US" sz="800" dirty="0">
              <a:solidFill>
                <a:srgbClr val="FFFFFF"/>
              </a:solidFill>
              <a:latin typeface="Arial Narrow" pitchFamily="34" charset="0"/>
            </a:endParaRPr>
          </a:p>
        </p:txBody>
      </p:sp>
      <p:pic>
        <p:nvPicPr>
          <p:cNvPr id="1026" name="Picture 2" descr="C:\Projects_Current\Navigator_Job_Aids\mgr_images\Wizard_Clear_Cropped.png"/>
          <p:cNvPicPr>
            <a:picLocks noChangeAspect="1" noChangeArrowheads="1"/>
          </p:cNvPicPr>
          <p:nvPr/>
        </p:nvPicPr>
        <p:blipFill>
          <a:blip r:embed="rId4" cstate="print"/>
          <a:srcRect/>
          <a:stretch>
            <a:fillRect/>
          </a:stretch>
        </p:blipFill>
        <p:spPr bwMode="auto">
          <a:xfrm rot="600000">
            <a:off x="8675318" y="4295779"/>
            <a:ext cx="1026795" cy="386715"/>
          </a:xfrm>
          <a:prstGeom prst="rect">
            <a:avLst/>
          </a:prstGeom>
          <a:noFill/>
        </p:spPr>
      </p:pic>
      <p:pic>
        <p:nvPicPr>
          <p:cNvPr id="1027" name="Picture 3" descr="C:\Projects_Current\Navigator_Job_Aids\mgr_images\Wizard_Related_Info_Cropped.png"/>
          <p:cNvPicPr>
            <a:picLocks noChangeAspect="1" noChangeArrowheads="1"/>
          </p:cNvPicPr>
          <p:nvPr/>
        </p:nvPicPr>
        <p:blipFill>
          <a:blip r:embed="rId5" cstate="print"/>
          <a:srcRect/>
          <a:stretch>
            <a:fillRect/>
          </a:stretch>
        </p:blipFill>
        <p:spPr bwMode="auto">
          <a:xfrm rot="600000">
            <a:off x="8234403" y="6000008"/>
            <a:ext cx="1433513" cy="693420"/>
          </a:xfrm>
          <a:prstGeom prst="rect">
            <a:avLst/>
          </a:prstGeom>
          <a:noFill/>
        </p:spPr>
      </p:pic>
      <p:cxnSp>
        <p:nvCxnSpPr>
          <p:cNvPr id="71" name="AutoShape 7"/>
          <p:cNvCxnSpPr>
            <a:cxnSpLocks noChangeShapeType="1"/>
          </p:cNvCxnSpPr>
          <p:nvPr/>
        </p:nvCxnSpPr>
        <p:spPr bwMode="auto">
          <a:xfrm rot="16200000" flipH="1">
            <a:off x="6477244" y="2300664"/>
            <a:ext cx="842280" cy="388788"/>
          </a:xfrm>
          <a:prstGeom prst="bentConnector3">
            <a:avLst>
              <a:gd name="adj1" fmla="val 14790"/>
            </a:avLst>
          </a:prstGeom>
          <a:noFill/>
          <a:ln w="19050">
            <a:solidFill>
              <a:srgbClr val="F02E00"/>
            </a:solidFill>
            <a:miter lim="800000"/>
            <a:headEnd type="oval" w="med" len="med"/>
            <a:tailEnd type="triangle" w="med" len="med"/>
          </a:ln>
          <a:effectLst>
            <a:outerShdw dist="12700" dir="2700000" algn="tl" rotWithShape="0">
              <a:srgbClr val="FFFFFF">
                <a:alpha val="50000"/>
              </a:srgbClr>
            </a:outerShdw>
          </a:effectLst>
        </p:spPr>
      </p:cxnSp>
      <p:cxnSp>
        <p:nvCxnSpPr>
          <p:cNvPr id="72" name="Straight Arrow Connector 71"/>
          <p:cNvCxnSpPr/>
          <p:nvPr/>
        </p:nvCxnSpPr>
        <p:spPr bwMode="auto">
          <a:xfrm>
            <a:off x="6703123" y="2192827"/>
            <a:ext cx="0" cy="911190"/>
          </a:xfrm>
          <a:prstGeom prst="straightConnector1">
            <a:avLst/>
          </a:prstGeom>
          <a:solidFill>
            <a:schemeClr val="accent1"/>
          </a:solidFill>
          <a:ln w="19050" cap="flat" cmpd="sng" algn="ctr">
            <a:solidFill>
              <a:srgbClr val="F02E00"/>
            </a:solidFill>
            <a:prstDash val="solid"/>
            <a:round/>
            <a:headEnd type="none" w="med" len="med"/>
            <a:tailEnd type="triangle"/>
          </a:ln>
          <a:effectLst>
            <a:outerShdw dist="12700" dir="2700000" algn="tl" rotWithShape="0">
              <a:srgbClr val="FFFFFF">
                <a:alpha val="50000"/>
              </a:srgbClr>
            </a:outerShdw>
          </a:effectLst>
        </p:spPr>
      </p:cxnSp>
      <p:sp>
        <p:nvSpPr>
          <p:cNvPr id="29" name="Text Box 6"/>
          <p:cNvSpPr txBox="1">
            <a:spLocks noChangeArrowheads="1"/>
          </p:cNvSpPr>
          <p:nvPr/>
        </p:nvSpPr>
        <p:spPr bwMode="auto">
          <a:xfrm>
            <a:off x="5499913" y="1109176"/>
            <a:ext cx="1844945" cy="964651"/>
          </a:xfrm>
          <a:prstGeom prst="rect">
            <a:avLst/>
          </a:prstGeom>
          <a:solidFill>
            <a:srgbClr val="5191CD"/>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lvl="0" algn="l"/>
            <a:r>
              <a:rPr lang="en-US" sz="800" b="1" dirty="0" smtClean="0">
                <a:solidFill>
                  <a:srgbClr val="FFFFFF"/>
                </a:solidFill>
                <a:latin typeface="Arial Narrow" pitchFamily="34" charset="0"/>
              </a:rPr>
              <a:t>Maximize / Restore</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It is recommended that you increase your work area when using a wizard. Do this by clicking the </a:t>
            </a:r>
            <a:r>
              <a:rPr lang="en-US" sz="800" b="1" dirty="0" smtClean="0">
                <a:solidFill>
                  <a:srgbClr val="FFFFFF"/>
                </a:solidFill>
                <a:latin typeface="Arial Narrow" pitchFamily="34" charset="0"/>
              </a:rPr>
              <a:t>Maximize/Restore</a:t>
            </a:r>
            <a:r>
              <a:rPr lang="en-US" sz="800" dirty="0" smtClean="0">
                <a:solidFill>
                  <a:srgbClr val="FFFFFF"/>
                </a:solidFill>
                <a:latin typeface="Arial Narrow" pitchFamily="34" charset="0"/>
              </a:rPr>
              <a:t> icon in the widget, or opening the wizard in its own workspace (as in this example). Closing the </a:t>
            </a:r>
            <a:r>
              <a:rPr lang="en-US" sz="800" b="1" dirty="0" smtClean="0">
                <a:solidFill>
                  <a:srgbClr val="FFFFFF"/>
                </a:solidFill>
                <a:latin typeface="Arial Narrow" pitchFamily="34" charset="0"/>
              </a:rPr>
              <a:t>Related Items </a:t>
            </a:r>
            <a:r>
              <a:rPr lang="en-US" sz="800" dirty="0" smtClean="0">
                <a:solidFill>
                  <a:srgbClr val="FFFFFF"/>
                </a:solidFill>
                <a:latin typeface="Arial Narrow" pitchFamily="34" charset="0"/>
              </a:rPr>
              <a:t>pane is also recommended.</a:t>
            </a: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5088" y="282338"/>
            <a:ext cx="1682545" cy="549436"/>
          </a:xfrm>
          <a:prstGeom prst="rect">
            <a:avLst/>
          </a:prstGeom>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858" y="2314707"/>
            <a:ext cx="10382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3" name="Straight Arrow Connector 42"/>
          <p:cNvCxnSpPr/>
          <p:nvPr/>
        </p:nvCxnSpPr>
        <p:spPr bwMode="auto">
          <a:xfrm>
            <a:off x="927525" y="1581150"/>
            <a:ext cx="0" cy="1695862"/>
          </a:xfrm>
          <a:prstGeom prst="straightConnector1">
            <a:avLst/>
          </a:prstGeom>
          <a:solidFill>
            <a:schemeClr val="accent1"/>
          </a:solidFill>
          <a:ln w="19050" cap="flat" cmpd="sng" algn="ctr">
            <a:solidFill>
              <a:srgbClr val="F02E00"/>
            </a:solidFill>
            <a:prstDash val="solid"/>
            <a:round/>
            <a:headEnd type="oval" w="med" len="med"/>
            <a:tailEnd type="triangle"/>
          </a:ln>
          <a:effectLst>
            <a:outerShdw dist="12700" dir="2700000" algn="tl" rotWithShape="0">
              <a:srgbClr val="FFFFFF">
                <a:alpha val="50000"/>
              </a:srgbClr>
            </a:outerShdw>
          </a:effectLst>
        </p:spPr>
      </p:cxnSp>
      <p:sp>
        <p:nvSpPr>
          <p:cNvPr id="10" name="Text Box 6"/>
          <p:cNvSpPr txBox="1">
            <a:spLocks noChangeArrowheads="1"/>
          </p:cNvSpPr>
          <p:nvPr/>
        </p:nvSpPr>
        <p:spPr bwMode="auto">
          <a:xfrm>
            <a:off x="414708" y="1109176"/>
            <a:ext cx="1156917" cy="472209"/>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Previous Button</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Move back to an earlier step in the wizard. </a:t>
            </a:r>
            <a:endParaRPr lang="en-US" sz="800" dirty="0">
              <a:solidFill>
                <a:srgbClr val="FFFFFF"/>
              </a:solidFill>
              <a:latin typeface="Arial Narrow" pitchFamily="34" charset="0"/>
            </a:endParaRPr>
          </a:p>
        </p:txBody>
      </p:sp>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3434" y="6058459"/>
            <a:ext cx="670693" cy="20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1050924"/>
            <a:ext cx="9051925" cy="738664"/>
          </a:xfrm>
        </p:spPr>
        <p:txBody>
          <a:bodyPr/>
          <a:lstStyle/>
          <a:p>
            <a:pPr algn="ctr"/>
            <a:r>
              <a:rPr lang="en-US" sz="4800" dirty="0" smtClean="0">
                <a:solidFill>
                  <a:srgbClr val="C00000"/>
                </a:solidFill>
              </a:rPr>
              <a:t>Best Practices</a:t>
            </a:r>
            <a:endParaRPr lang="en-US" sz="4800" dirty="0">
              <a:solidFill>
                <a:srgbClr val="C00000"/>
              </a:solidFill>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3188" y="282338"/>
            <a:ext cx="1682545" cy="549436"/>
          </a:xfrm>
          <a:prstGeom prst="rect">
            <a:avLst/>
          </a:prstGeom>
        </p:spPr>
      </p:pic>
    </p:spTree>
    <p:extLst>
      <p:ext uri="{BB962C8B-B14F-4D97-AF65-F5344CB8AC3E}">
        <p14:creationId xmlns:p14="http://schemas.microsoft.com/office/powerpoint/2010/main" val="7289744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Kronos 2012">
      <a:dk1>
        <a:srgbClr val="68696C"/>
      </a:dk1>
      <a:lt1>
        <a:srgbClr val="F2D490"/>
      </a:lt1>
      <a:dk2>
        <a:srgbClr val="333333"/>
      </a:dk2>
      <a:lt2>
        <a:srgbClr val="EAEEF0"/>
      </a:lt2>
      <a:accent1>
        <a:srgbClr val="293E6B"/>
      </a:accent1>
      <a:accent2>
        <a:srgbClr val="F15D22"/>
      </a:accent2>
      <a:accent3>
        <a:srgbClr val="5191CD"/>
      </a:accent3>
      <a:accent4>
        <a:srgbClr val="7FB539"/>
      </a:accent4>
      <a:accent5>
        <a:srgbClr val="68696C"/>
      </a:accent5>
      <a:accent6>
        <a:srgbClr val="F2D490"/>
      </a:accent6>
      <a:hlink>
        <a:srgbClr val="5191CD"/>
      </a:hlink>
      <a:folHlink>
        <a:srgbClr val="7FB53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8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rgbClr val="8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4205</TotalTime>
  <Words>315</Words>
  <Application>Microsoft Office PowerPoint</Application>
  <PresentationFormat>Custom</PresentationFormat>
  <Paragraphs>67</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LoboTime Manager  Navigation PC User  Job Aid</vt:lpstr>
      <vt:lpstr>Manager Navigator Job Aid</vt:lpstr>
      <vt:lpstr>Manager Navigator Job Aid</vt:lpstr>
      <vt:lpstr>Manager Navigator Job Aid</vt:lpstr>
      <vt:lpstr>Manager Navigator Job Aid</vt:lpstr>
      <vt:lpstr>Best Practices</vt:lpstr>
    </vt:vector>
  </TitlesOfParts>
  <Company>Kronos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LoboTime Manager Navigation PC User Job Aid</dc:title>
  <dc:creator>Kronos Incorporated</dc:creator>
  <cp:keywords>Kronos</cp:keywords>
  <cp:lastModifiedBy>Gabe Rivera</cp:lastModifiedBy>
  <cp:revision>178</cp:revision>
  <cp:lastPrinted>2012-08-08T18:40:33Z</cp:lastPrinted>
  <dcterms:created xsi:type="dcterms:W3CDTF">2006-06-15T14:59:10Z</dcterms:created>
  <dcterms:modified xsi:type="dcterms:W3CDTF">2012-08-15T15:22:49Z</dcterms:modified>
  <cp:category>Training</cp:category>
</cp:coreProperties>
</file>