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4" r:id="rId1"/>
    <p:sldMasterId id="2147483670" r:id="rId2"/>
    <p:sldMasterId id="2147483706" r:id="rId3"/>
    <p:sldMasterId id="2147483708" r:id="rId4"/>
  </p:sldMasterIdLst>
  <p:notesMasterIdLst>
    <p:notesMasterId r:id="rId40"/>
  </p:notesMasterIdLst>
  <p:handoutMasterIdLst>
    <p:handoutMasterId r:id="rId41"/>
  </p:handoutMasterIdLst>
  <p:sldIdLst>
    <p:sldId id="332" r:id="rId5"/>
    <p:sldId id="280" r:id="rId6"/>
    <p:sldId id="334" r:id="rId7"/>
    <p:sldId id="324" r:id="rId8"/>
    <p:sldId id="335" r:id="rId9"/>
    <p:sldId id="325" r:id="rId10"/>
    <p:sldId id="336" r:id="rId11"/>
    <p:sldId id="337" r:id="rId12"/>
    <p:sldId id="338" r:id="rId13"/>
    <p:sldId id="342" r:id="rId14"/>
    <p:sldId id="339" r:id="rId15"/>
    <p:sldId id="344" r:id="rId16"/>
    <p:sldId id="340" r:id="rId17"/>
    <p:sldId id="341" r:id="rId18"/>
    <p:sldId id="343" r:id="rId19"/>
    <p:sldId id="345" r:id="rId20"/>
    <p:sldId id="289" r:id="rId21"/>
    <p:sldId id="346" r:id="rId22"/>
    <p:sldId id="347" r:id="rId23"/>
    <p:sldId id="348" r:id="rId24"/>
    <p:sldId id="349" r:id="rId25"/>
    <p:sldId id="350" r:id="rId26"/>
    <p:sldId id="355" r:id="rId27"/>
    <p:sldId id="352" r:id="rId28"/>
    <p:sldId id="353" r:id="rId29"/>
    <p:sldId id="354" r:id="rId30"/>
    <p:sldId id="359" r:id="rId31"/>
    <p:sldId id="360" r:id="rId32"/>
    <p:sldId id="357" r:id="rId33"/>
    <p:sldId id="358" r:id="rId34"/>
    <p:sldId id="356" r:id="rId35"/>
    <p:sldId id="362" r:id="rId36"/>
    <p:sldId id="363" r:id="rId37"/>
    <p:sldId id="321" r:id="rId38"/>
    <p:sldId id="322" r:id="rId39"/>
  </p:sldIdLst>
  <p:sldSz cx="9144000" cy="6858000" type="screen4x3"/>
  <p:notesSz cx="7010400" cy="9296400"/>
  <p:defaultTextStyle>
    <a:defPPr>
      <a:defRPr lang="en-US"/>
    </a:defPPr>
    <a:lvl1pPr algn="l" defTabSz="457200" rtl="0" fontAlgn="base">
      <a:spcBef>
        <a:spcPct val="0"/>
      </a:spcBef>
      <a:spcAft>
        <a:spcPct val="0"/>
      </a:spcAft>
      <a:defRPr kern="1200">
        <a:solidFill>
          <a:schemeClr val="tx1"/>
        </a:solidFill>
        <a:latin typeface="Calibri" pitchFamily="34" charset="0"/>
        <a:ea typeface="+mn-ea"/>
        <a:cs typeface="Arial" charset="0"/>
      </a:defRPr>
    </a:lvl1pPr>
    <a:lvl2pPr marL="457200" algn="l" defTabSz="457200" rtl="0" fontAlgn="base">
      <a:spcBef>
        <a:spcPct val="0"/>
      </a:spcBef>
      <a:spcAft>
        <a:spcPct val="0"/>
      </a:spcAft>
      <a:defRPr kern="1200">
        <a:solidFill>
          <a:schemeClr val="tx1"/>
        </a:solidFill>
        <a:latin typeface="Calibri" pitchFamily="34" charset="0"/>
        <a:ea typeface="+mn-ea"/>
        <a:cs typeface="Arial" charset="0"/>
      </a:defRPr>
    </a:lvl2pPr>
    <a:lvl3pPr marL="914400" algn="l" defTabSz="457200" rtl="0" fontAlgn="base">
      <a:spcBef>
        <a:spcPct val="0"/>
      </a:spcBef>
      <a:spcAft>
        <a:spcPct val="0"/>
      </a:spcAft>
      <a:defRPr kern="1200">
        <a:solidFill>
          <a:schemeClr val="tx1"/>
        </a:solidFill>
        <a:latin typeface="Calibri" pitchFamily="34" charset="0"/>
        <a:ea typeface="+mn-ea"/>
        <a:cs typeface="Arial" charset="0"/>
      </a:defRPr>
    </a:lvl3pPr>
    <a:lvl4pPr marL="1371600" algn="l" defTabSz="457200" rtl="0" fontAlgn="base">
      <a:spcBef>
        <a:spcPct val="0"/>
      </a:spcBef>
      <a:spcAft>
        <a:spcPct val="0"/>
      </a:spcAft>
      <a:defRPr kern="1200">
        <a:solidFill>
          <a:schemeClr val="tx1"/>
        </a:solidFill>
        <a:latin typeface="Calibri" pitchFamily="34" charset="0"/>
        <a:ea typeface="+mn-ea"/>
        <a:cs typeface="Arial" charset="0"/>
      </a:defRPr>
    </a:lvl4pPr>
    <a:lvl5pPr marL="1828800" algn="l" defTabSz="457200"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4000">
          <p15:clr>
            <a:srgbClr val="A4A3A4"/>
          </p15:clr>
        </p15:guide>
        <p15:guide id="2" pos="34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73F7C"/>
    <a:srgbClr val="D75426"/>
    <a:srgbClr val="551B57"/>
    <a:srgbClr val="FFC700"/>
    <a:srgbClr val="F6921E"/>
    <a:srgbClr val="333333"/>
    <a:srgbClr val="551B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4587" autoAdjust="0"/>
    <p:restoredTop sz="96000" autoAdjust="0"/>
  </p:normalViewPr>
  <p:slideViewPr>
    <p:cSldViewPr snapToGrid="0">
      <p:cViewPr varScale="1">
        <p:scale>
          <a:sx n="101" d="100"/>
          <a:sy n="101" d="100"/>
        </p:scale>
        <p:origin x="714" y="114"/>
      </p:cViewPr>
      <p:guideLst>
        <p:guide orient="horz" pos="4000"/>
        <p:guide pos="347"/>
      </p:guideLst>
    </p:cSldViewPr>
  </p:slideViewPr>
  <p:outlineViewPr>
    <p:cViewPr>
      <p:scale>
        <a:sx n="33" d="100"/>
        <a:sy n="33" d="100"/>
      </p:scale>
      <p:origin x="0" y="5748"/>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512" cy="465471"/>
          </a:xfrm>
          <a:prstGeom prst="rect">
            <a:avLst/>
          </a:prstGeom>
        </p:spPr>
        <p:txBody>
          <a:bodyPr vert="horz" lIns="94073" tIns="47037" rIns="94073" bIns="47037" rtlCol="0"/>
          <a:lstStyle>
            <a:lvl1pPr algn="l">
              <a:defRPr sz="1200"/>
            </a:lvl1pPr>
          </a:lstStyle>
          <a:p>
            <a:endParaRPr lang="en-US"/>
          </a:p>
        </p:txBody>
      </p:sp>
      <p:sp>
        <p:nvSpPr>
          <p:cNvPr id="3" name="Date Placeholder 2"/>
          <p:cNvSpPr>
            <a:spLocks noGrp="1"/>
          </p:cNvSpPr>
          <p:nvPr>
            <p:ph type="dt" sz="quarter" idx="1"/>
          </p:nvPr>
        </p:nvSpPr>
        <p:spPr>
          <a:xfrm>
            <a:off x="3971248" y="1"/>
            <a:ext cx="3037512" cy="465471"/>
          </a:xfrm>
          <a:prstGeom prst="rect">
            <a:avLst/>
          </a:prstGeom>
        </p:spPr>
        <p:txBody>
          <a:bodyPr vert="horz" lIns="94073" tIns="47037" rIns="94073" bIns="47037" rtlCol="0"/>
          <a:lstStyle>
            <a:lvl1pPr algn="r">
              <a:defRPr sz="1200"/>
            </a:lvl1pPr>
          </a:lstStyle>
          <a:p>
            <a:fld id="{897B6B09-AC17-41A6-A0F9-7296AC21D2F6}" type="datetimeFigureOut">
              <a:rPr lang="en-US" smtClean="0"/>
              <a:t>3/15/2017</a:t>
            </a:fld>
            <a:endParaRPr lang="en-US"/>
          </a:p>
        </p:txBody>
      </p:sp>
      <p:sp>
        <p:nvSpPr>
          <p:cNvPr id="4" name="Footer Placeholder 3"/>
          <p:cNvSpPr>
            <a:spLocks noGrp="1"/>
          </p:cNvSpPr>
          <p:nvPr>
            <p:ph type="ftr" sz="quarter" idx="2"/>
          </p:nvPr>
        </p:nvSpPr>
        <p:spPr>
          <a:xfrm>
            <a:off x="1" y="8829303"/>
            <a:ext cx="3037512" cy="465471"/>
          </a:xfrm>
          <a:prstGeom prst="rect">
            <a:avLst/>
          </a:prstGeom>
        </p:spPr>
        <p:txBody>
          <a:bodyPr vert="horz" lIns="94073" tIns="47037" rIns="94073" bIns="47037" rtlCol="0" anchor="b"/>
          <a:lstStyle>
            <a:lvl1pPr algn="l">
              <a:defRPr sz="1200"/>
            </a:lvl1pPr>
          </a:lstStyle>
          <a:p>
            <a:endParaRPr lang="en-US"/>
          </a:p>
        </p:txBody>
      </p:sp>
      <p:sp>
        <p:nvSpPr>
          <p:cNvPr id="5" name="Slide Number Placeholder 4"/>
          <p:cNvSpPr>
            <a:spLocks noGrp="1"/>
          </p:cNvSpPr>
          <p:nvPr>
            <p:ph type="sldNum" sz="quarter" idx="3"/>
          </p:nvPr>
        </p:nvSpPr>
        <p:spPr>
          <a:xfrm>
            <a:off x="3971248" y="8829303"/>
            <a:ext cx="3037512" cy="465471"/>
          </a:xfrm>
          <a:prstGeom prst="rect">
            <a:avLst/>
          </a:prstGeom>
        </p:spPr>
        <p:txBody>
          <a:bodyPr vert="horz" lIns="94073" tIns="47037" rIns="94073" bIns="47037" rtlCol="0" anchor="b"/>
          <a:lstStyle>
            <a:lvl1pPr algn="r">
              <a:defRPr sz="1200"/>
            </a:lvl1pPr>
          </a:lstStyle>
          <a:p>
            <a:fld id="{38098235-0626-4481-AA75-E3AEC19FC332}" type="slidenum">
              <a:rPr lang="en-US" smtClean="0"/>
              <a:t>‹#›</a:t>
            </a:fld>
            <a:endParaRPr lang="en-US"/>
          </a:p>
        </p:txBody>
      </p:sp>
    </p:spTree>
    <p:extLst>
      <p:ext uri="{BB962C8B-B14F-4D97-AF65-F5344CB8AC3E}">
        <p14:creationId xmlns:p14="http://schemas.microsoft.com/office/powerpoint/2010/main" val="1673916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512" cy="465471"/>
          </a:xfrm>
          <a:prstGeom prst="rect">
            <a:avLst/>
          </a:prstGeom>
        </p:spPr>
        <p:txBody>
          <a:bodyPr vert="horz" lIns="93170" tIns="46585" rIns="93170" bIns="46585"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1248" y="1"/>
            <a:ext cx="3037512" cy="465471"/>
          </a:xfrm>
          <a:prstGeom prst="rect">
            <a:avLst/>
          </a:prstGeom>
        </p:spPr>
        <p:txBody>
          <a:bodyPr vert="horz" lIns="93170" tIns="46585" rIns="93170" bIns="46585" rtlCol="0"/>
          <a:lstStyle>
            <a:lvl1pPr algn="r" fontAlgn="auto">
              <a:spcBef>
                <a:spcPts val="0"/>
              </a:spcBef>
              <a:spcAft>
                <a:spcPts val="0"/>
              </a:spcAft>
              <a:defRPr sz="1200">
                <a:latin typeface="+mn-lt"/>
                <a:cs typeface="+mn-cs"/>
              </a:defRPr>
            </a:lvl1pPr>
          </a:lstStyle>
          <a:p>
            <a:pPr>
              <a:defRPr/>
            </a:pPr>
            <a:fld id="{B87D293D-CC38-41A7-B884-F7D2521BA166}" type="datetimeFigureOut">
              <a:rPr lang="en-US"/>
              <a:pPr>
                <a:defRPr/>
              </a:pPr>
              <a:t>3/15/2017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0" tIns="46585" rIns="93170" bIns="46585" rtlCol="0" anchor="ctr"/>
          <a:lstStyle/>
          <a:p>
            <a:pPr lvl="0"/>
            <a:endParaRPr lang="en-US" noProof="0"/>
          </a:p>
        </p:txBody>
      </p:sp>
      <p:sp>
        <p:nvSpPr>
          <p:cNvPr id="5" name="Notes Placeholder 4"/>
          <p:cNvSpPr>
            <a:spLocks noGrp="1"/>
          </p:cNvSpPr>
          <p:nvPr>
            <p:ph type="body" sz="quarter" idx="3"/>
          </p:nvPr>
        </p:nvSpPr>
        <p:spPr>
          <a:xfrm>
            <a:off x="700713" y="4415465"/>
            <a:ext cx="5608976" cy="4184356"/>
          </a:xfrm>
          <a:prstGeom prst="rect">
            <a:avLst/>
          </a:prstGeom>
        </p:spPr>
        <p:txBody>
          <a:bodyPr vert="horz" lIns="93170" tIns="46585" rIns="93170" bIns="46585"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303"/>
            <a:ext cx="3037512" cy="465471"/>
          </a:xfrm>
          <a:prstGeom prst="rect">
            <a:avLst/>
          </a:prstGeom>
        </p:spPr>
        <p:txBody>
          <a:bodyPr vert="horz" lIns="93170" tIns="46585" rIns="93170" bIns="46585"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1248" y="8829303"/>
            <a:ext cx="3037512" cy="465471"/>
          </a:xfrm>
          <a:prstGeom prst="rect">
            <a:avLst/>
          </a:prstGeom>
        </p:spPr>
        <p:txBody>
          <a:bodyPr vert="horz" lIns="93170" tIns="46585" rIns="93170" bIns="46585" rtlCol="0" anchor="b"/>
          <a:lstStyle>
            <a:lvl1pPr algn="r" fontAlgn="auto">
              <a:spcBef>
                <a:spcPts val="0"/>
              </a:spcBef>
              <a:spcAft>
                <a:spcPts val="0"/>
              </a:spcAft>
              <a:defRPr sz="1200">
                <a:latin typeface="+mn-lt"/>
                <a:cs typeface="+mn-cs"/>
              </a:defRPr>
            </a:lvl1pPr>
          </a:lstStyle>
          <a:p>
            <a:pPr>
              <a:defRPr/>
            </a:pPr>
            <a:fld id="{E11DF496-A654-4689-BC17-390AC64BEA6A}" type="slidenum">
              <a:rPr lang="en-US"/>
              <a:pPr>
                <a:defRPr/>
              </a:pPr>
              <a:t>‹#›</a:t>
            </a:fld>
            <a:endParaRPr lang="en-US"/>
          </a:p>
        </p:txBody>
      </p:sp>
    </p:spTree>
    <p:extLst>
      <p:ext uri="{BB962C8B-B14F-4D97-AF65-F5344CB8AC3E}">
        <p14:creationId xmlns:p14="http://schemas.microsoft.com/office/powerpoint/2010/main" val="2731093757"/>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adreview@us.ing.com"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xfrm>
            <a:off x="1181100" y="555625"/>
            <a:ext cx="46482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xfrm>
            <a:off x="406971" y="4164827"/>
            <a:ext cx="6168562" cy="505508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 </a:t>
            </a:r>
            <a:r>
              <a:rPr lang="en-US" altLang="en-US" b="1" smtClean="0"/>
              <a:t>Use this slide as a template if you are an Investment Adviser Representative</a:t>
            </a:r>
            <a:r>
              <a:rPr lang="en-US" altLang="en-US" smtClean="0"/>
              <a:t>.</a:t>
            </a:r>
          </a:p>
          <a:p>
            <a:pPr eaLnBrk="1" hangingPunct="1"/>
            <a:r>
              <a:rPr lang="en-US" altLang="en-US" smtClean="0"/>
              <a:t>Prior to submitting to Advertising Review, add your name, title (optional), DBA (optional) and contact information.</a:t>
            </a:r>
          </a:p>
          <a:p>
            <a:pPr eaLnBrk="1" hangingPunct="1"/>
            <a:endParaRPr lang="en-US" altLang="en-US" smtClean="0"/>
          </a:p>
          <a:p>
            <a:pPr eaLnBrk="1" hangingPunct="1"/>
            <a:r>
              <a:rPr lang="en-US" altLang="en-US" smtClean="0"/>
              <a:t>If you do not have a DBA name, remove the DBA disclosure.</a:t>
            </a:r>
          </a:p>
          <a:p>
            <a:pPr eaLnBrk="1" hangingPunct="1"/>
            <a:endParaRPr lang="en-US" altLang="en-US" smtClean="0"/>
          </a:p>
          <a:p>
            <a:pPr eaLnBrk="1" hangingPunct="1"/>
            <a:r>
              <a:rPr lang="en-US" altLang="en-US" smtClean="0"/>
              <a:t>Keep the Guest Speaker line and disclosure line “as is” in case you decide to have a guest speaker at an upcoming seminar.</a:t>
            </a:r>
          </a:p>
          <a:p>
            <a:pPr eaLnBrk="1" hangingPunct="1"/>
            <a:endParaRPr lang="en-US" altLang="en-US" smtClean="0"/>
          </a:p>
          <a:p>
            <a:pPr eaLnBrk="1" hangingPunct="1"/>
            <a:r>
              <a:rPr lang="en-US" altLang="en-US" smtClean="0"/>
              <a:t>Keep the sponsor fund disclosure in case you may request sponsor funds at an upcoming seminar.</a:t>
            </a:r>
          </a:p>
          <a:p>
            <a:pPr eaLnBrk="1" hangingPunct="1"/>
            <a:endParaRPr lang="en-US" altLang="en-US" smtClean="0"/>
          </a:p>
          <a:p>
            <a:pPr eaLnBrk="1" hangingPunct="1"/>
            <a:r>
              <a:rPr lang="en-US" altLang="en-US" smtClean="0"/>
              <a:t>Submit this cover slide template along with a completed submittal Form to your OSJ to forward to Advertising Review at </a:t>
            </a:r>
            <a:r>
              <a:rPr lang="en-US" altLang="en-US" smtClean="0">
                <a:hlinkClick r:id="rId3"/>
              </a:rPr>
              <a:t>adreview@voya.com</a:t>
            </a:r>
            <a:r>
              <a:rPr lang="en-US" altLang="en-US" smtClean="0"/>
              <a:t>  for review and approval as a cover slide template.  Each time you host a seminar, you will need to update this cover slide with actual guest speaker information and/or sponsor fund information as appropriate.   </a:t>
            </a:r>
          </a:p>
          <a:p>
            <a:pPr eaLnBrk="1" hangingPunct="1"/>
            <a:endParaRPr lang="en-US" altLang="en-US" smtClean="0"/>
          </a:p>
          <a:p>
            <a:pPr eaLnBrk="1" hangingPunct="1"/>
            <a:r>
              <a:rPr lang="en-US" altLang="en-US" smtClean="0"/>
              <a:t>If your event will not include a guest speaker, delete the guest speaker information and non-affiliation lines.</a:t>
            </a:r>
          </a:p>
          <a:p>
            <a:pPr eaLnBrk="1" hangingPunct="1"/>
            <a:endParaRPr lang="en-US" altLang="en-US" smtClean="0"/>
          </a:p>
          <a:p>
            <a:pPr eaLnBrk="1" hangingPunct="1"/>
            <a:r>
              <a:rPr lang="en-US" altLang="en-US" smtClean="0"/>
              <a:t>If your event will not be funded by an outside sponsor, delete: This seminar has been funded [in whole/in part] by (insert vendor name). </a:t>
            </a:r>
          </a:p>
          <a:p>
            <a:pPr eaLnBrk="1" hangingPunct="1">
              <a:spcBef>
                <a:spcPct val="0"/>
              </a:spcBef>
            </a:pPr>
            <a:endParaRPr lang="en-US" altLang="en-US" smtClean="0"/>
          </a:p>
          <a:p>
            <a:pPr eaLnBrk="1" hangingPunct="1">
              <a:spcBef>
                <a:spcPct val="0"/>
              </a:spcBef>
            </a:pPr>
            <a:endParaRPr lang="en-US" altLang="en-US" smtClean="0"/>
          </a:p>
        </p:txBody>
      </p:sp>
      <p:sp>
        <p:nvSpPr>
          <p:cNvPr id="1638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B8C7C54E-9B4C-43BB-8082-8BCB7437ADD5}" type="slidenum">
              <a:rPr lang="en-US" altLang="en-US" smtClean="0"/>
              <a:pPr>
                <a:defRPr/>
              </a:pPr>
              <a:t>1</a:t>
            </a:fld>
            <a:endParaRPr lang="en-US" altLang="en-US" smtClean="0"/>
          </a:p>
        </p:txBody>
      </p:sp>
    </p:spTree>
    <p:extLst>
      <p:ext uri="{BB962C8B-B14F-4D97-AF65-F5344CB8AC3E}">
        <p14:creationId xmlns:p14="http://schemas.microsoft.com/office/powerpoint/2010/main" val="33250845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7EDA19D-C08A-4666-A619-68D89B4A4BA8}" type="slidenum">
              <a:rPr lang="nl-NL" altLang="en-US" smtClean="0">
                <a:latin typeface="Arial" charset="0"/>
              </a:rPr>
              <a:pPr fontAlgn="base">
                <a:spcBef>
                  <a:spcPct val="0"/>
                </a:spcBef>
                <a:spcAft>
                  <a:spcPct val="0"/>
                </a:spcAft>
                <a:defRPr/>
              </a:pPr>
              <a:t>10</a:t>
            </a:fld>
            <a:endParaRPr lang="nl-NL"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Many banks offer interest, making you money vs. not if you keep it in cash. </a:t>
            </a:r>
          </a:p>
          <a:p>
            <a:pPr eaLnBrk="1" hangingPunct="1">
              <a:spcBef>
                <a:spcPct val="0"/>
              </a:spcBef>
            </a:pPr>
            <a:endParaRPr lang="en-GB" altLang="en-US" smtClean="0"/>
          </a:p>
          <a:p>
            <a:pPr eaLnBrk="1" hangingPunct="1">
              <a:spcBef>
                <a:spcPct val="0"/>
              </a:spcBef>
            </a:pPr>
            <a:r>
              <a:rPr lang="en-GB" altLang="en-US" smtClean="0"/>
              <a:t>Check or debit cards offer convenience paying for goods and services.</a:t>
            </a:r>
          </a:p>
          <a:p>
            <a:pPr eaLnBrk="1" hangingPunct="1">
              <a:spcBef>
                <a:spcPct val="0"/>
              </a:spcBef>
            </a:pPr>
            <a:endParaRPr lang="en-GB" altLang="en-US" smtClean="0"/>
          </a:p>
          <a:p>
            <a:pPr eaLnBrk="1" hangingPunct="1">
              <a:spcBef>
                <a:spcPct val="0"/>
              </a:spcBef>
            </a:pPr>
            <a:r>
              <a:rPr lang="en-GB" altLang="en-US" smtClean="0"/>
              <a:t>Today’s technology offers the ability to monitor and track your purchases.</a:t>
            </a:r>
          </a:p>
          <a:p>
            <a:pPr eaLnBrk="1" hangingPunct="1">
              <a:spcBef>
                <a:spcPct val="0"/>
              </a:spcBef>
            </a:pPr>
            <a:endParaRPr lang="en-GB" altLang="en-US" smtClean="0"/>
          </a:p>
          <a:p>
            <a:pPr eaLnBrk="1" hangingPunct="1">
              <a:spcBef>
                <a:spcPct val="0"/>
              </a:spcBef>
            </a:pPr>
            <a:r>
              <a:rPr lang="en-GB" altLang="en-US" smtClean="0"/>
              <a:t>Building relationships at you local bank branch can make any loan application or banking services a more pleasant experience.</a:t>
            </a:r>
          </a:p>
          <a:p>
            <a:pPr eaLnBrk="1" hangingPunct="1">
              <a:spcBef>
                <a:spcPct val="0"/>
              </a:spcBef>
            </a:pPr>
            <a:endParaRPr lang="en-GB" altLang="en-US" smtClean="0"/>
          </a:p>
          <a:p>
            <a:pPr eaLnBrk="1" hangingPunct="1">
              <a:spcBef>
                <a:spcPct val="0"/>
              </a:spcBef>
            </a:pPr>
            <a:r>
              <a:rPr lang="en-GB" altLang="en-US" smtClean="0"/>
              <a:t>In today’s world carrying large sums of cash in your wallet or purse could bring unwanted attention to you. Keeping your money in a checking or savings account offers convenience and security. </a:t>
            </a:r>
          </a:p>
        </p:txBody>
      </p:sp>
    </p:spTree>
    <p:extLst>
      <p:ext uri="{BB962C8B-B14F-4D97-AF65-F5344CB8AC3E}">
        <p14:creationId xmlns:p14="http://schemas.microsoft.com/office/powerpoint/2010/main" val="8958399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7EDA19D-C08A-4666-A619-68D89B4A4BA8}" type="slidenum">
              <a:rPr lang="nl-NL" altLang="en-US" smtClean="0">
                <a:latin typeface="Arial" charset="0"/>
              </a:rPr>
              <a:pPr fontAlgn="base">
                <a:spcBef>
                  <a:spcPct val="0"/>
                </a:spcBef>
                <a:spcAft>
                  <a:spcPct val="0"/>
                </a:spcAft>
                <a:defRPr/>
              </a:pPr>
              <a:t>11</a:t>
            </a:fld>
            <a:endParaRPr lang="nl-NL"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Many banks offer interest, making you money vs. not if you keep it in cash. </a:t>
            </a:r>
          </a:p>
          <a:p>
            <a:pPr eaLnBrk="1" hangingPunct="1">
              <a:spcBef>
                <a:spcPct val="0"/>
              </a:spcBef>
            </a:pPr>
            <a:endParaRPr lang="en-GB" altLang="en-US" smtClean="0"/>
          </a:p>
          <a:p>
            <a:pPr eaLnBrk="1" hangingPunct="1">
              <a:spcBef>
                <a:spcPct val="0"/>
              </a:spcBef>
            </a:pPr>
            <a:r>
              <a:rPr lang="en-GB" altLang="en-US" smtClean="0"/>
              <a:t>Check or debit cards offer convenience paying for goods and services.</a:t>
            </a:r>
          </a:p>
          <a:p>
            <a:pPr eaLnBrk="1" hangingPunct="1">
              <a:spcBef>
                <a:spcPct val="0"/>
              </a:spcBef>
            </a:pPr>
            <a:endParaRPr lang="en-GB" altLang="en-US" smtClean="0"/>
          </a:p>
          <a:p>
            <a:pPr eaLnBrk="1" hangingPunct="1">
              <a:spcBef>
                <a:spcPct val="0"/>
              </a:spcBef>
            </a:pPr>
            <a:r>
              <a:rPr lang="en-GB" altLang="en-US" smtClean="0"/>
              <a:t>Today’s technology offers the ability to monitor and track your purchases.</a:t>
            </a:r>
          </a:p>
          <a:p>
            <a:pPr eaLnBrk="1" hangingPunct="1">
              <a:spcBef>
                <a:spcPct val="0"/>
              </a:spcBef>
            </a:pPr>
            <a:endParaRPr lang="en-GB" altLang="en-US" smtClean="0"/>
          </a:p>
          <a:p>
            <a:pPr eaLnBrk="1" hangingPunct="1">
              <a:spcBef>
                <a:spcPct val="0"/>
              </a:spcBef>
            </a:pPr>
            <a:r>
              <a:rPr lang="en-GB" altLang="en-US" smtClean="0"/>
              <a:t>Building relationships at you local bank branch can make any loan application or banking services a more pleasant experience.</a:t>
            </a:r>
          </a:p>
          <a:p>
            <a:pPr eaLnBrk="1" hangingPunct="1">
              <a:spcBef>
                <a:spcPct val="0"/>
              </a:spcBef>
            </a:pPr>
            <a:endParaRPr lang="en-GB" altLang="en-US" smtClean="0"/>
          </a:p>
          <a:p>
            <a:pPr eaLnBrk="1" hangingPunct="1">
              <a:spcBef>
                <a:spcPct val="0"/>
              </a:spcBef>
            </a:pPr>
            <a:r>
              <a:rPr lang="en-GB" altLang="en-US" smtClean="0"/>
              <a:t>In today’s world carrying large sums of cash in your wallet or purse could bring unwanted attention to you. Keeping your money in a checking or savings account offers convenience and security. </a:t>
            </a:r>
          </a:p>
        </p:txBody>
      </p:sp>
    </p:spTree>
    <p:extLst>
      <p:ext uri="{BB962C8B-B14F-4D97-AF65-F5344CB8AC3E}">
        <p14:creationId xmlns:p14="http://schemas.microsoft.com/office/powerpoint/2010/main" val="2268510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7EDA19D-C08A-4666-A619-68D89B4A4BA8}" type="slidenum">
              <a:rPr lang="nl-NL" altLang="en-US" smtClean="0">
                <a:latin typeface="Arial" charset="0"/>
              </a:rPr>
              <a:pPr fontAlgn="base">
                <a:spcBef>
                  <a:spcPct val="0"/>
                </a:spcBef>
                <a:spcAft>
                  <a:spcPct val="0"/>
                </a:spcAft>
                <a:defRPr/>
              </a:pPr>
              <a:t>12</a:t>
            </a:fld>
            <a:endParaRPr lang="nl-NL"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Many banks offer interest, making you money vs. not if you keep it in cash. </a:t>
            </a:r>
          </a:p>
          <a:p>
            <a:pPr eaLnBrk="1" hangingPunct="1">
              <a:spcBef>
                <a:spcPct val="0"/>
              </a:spcBef>
            </a:pPr>
            <a:endParaRPr lang="en-GB" altLang="en-US" smtClean="0"/>
          </a:p>
          <a:p>
            <a:pPr eaLnBrk="1" hangingPunct="1">
              <a:spcBef>
                <a:spcPct val="0"/>
              </a:spcBef>
            </a:pPr>
            <a:r>
              <a:rPr lang="en-GB" altLang="en-US" smtClean="0"/>
              <a:t>Check or debit cards offer convenience paying for goods and services.</a:t>
            </a:r>
          </a:p>
          <a:p>
            <a:pPr eaLnBrk="1" hangingPunct="1">
              <a:spcBef>
                <a:spcPct val="0"/>
              </a:spcBef>
            </a:pPr>
            <a:endParaRPr lang="en-GB" altLang="en-US" smtClean="0"/>
          </a:p>
          <a:p>
            <a:pPr eaLnBrk="1" hangingPunct="1">
              <a:spcBef>
                <a:spcPct val="0"/>
              </a:spcBef>
            </a:pPr>
            <a:r>
              <a:rPr lang="en-GB" altLang="en-US" smtClean="0"/>
              <a:t>Today’s technology offers the ability to monitor and track your purchases.</a:t>
            </a:r>
          </a:p>
          <a:p>
            <a:pPr eaLnBrk="1" hangingPunct="1">
              <a:spcBef>
                <a:spcPct val="0"/>
              </a:spcBef>
            </a:pPr>
            <a:endParaRPr lang="en-GB" altLang="en-US" smtClean="0"/>
          </a:p>
          <a:p>
            <a:pPr eaLnBrk="1" hangingPunct="1">
              <a:spcBef>
                <a:spcPct val="0"/>
              </a:spcBef>
            </a:pPr>
            <a:r>
              <a:rPr lang="en-GB" altLang="en-US" smtClean="0"/>
              <a:t>Building relationships at you local bank branch can make any loan application or banking services a more pleasant experience.</a:t>
            </a:r>
          </a:p>
          <a:p>
            <a:pPr eaLnBrk="1" hangingPunct="1">
              <a:spcBef>
                <a:spcPct val="0"/>
              </a:spcBef>
            </a:pPr>
            <a:endParaRPr lang="en-GB" altLang="en-US" smtClean="0"/>
          </a:p>
          <a:p>
            <a:pPr eaLnBrk="1" hangingPunct="1">
              <a:spcBef>
                <a:spcPct val="0"/>
              </a:spcBef>
            </a:pPr>
            <a:r>
              <a:rPr lang="en-GB" altLang="en-US" smtClean="0"/>
              <a:t>In today’s world carrying large sums of cash in your wallet or purse could bring unwanted attention to you. Keeping your money in a checking or savings account offers convenience and security. </a:t>
            </a:r>
          </a:p>
        </p:txBody>
      </p:sp>
    </p:spTree>
    <p:extLst>
      <p:ext uri="{BB962C8B-B14F-4D97-AF65-F5344CB8AC3E}">
        <p14:creationId xmlns:p14="http://schemas.microsoft.com/office/powerpoint/2010/main" val="13994326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7EDA19D-C08A-4666-A619-68D89B4A4BA8}" type="slidenum">
              <a:rPr lang="nl-NL" altLang="en-US" smtClean="0">
                <a:latin typeface="Arial" charset="0"/>
              </a:rPr>
              <a:pPr fontAlgn="base">
                <a:spcBef>
                  <a:spcPct val="0"/>
                </a:spcBef>
                <a:spcAft>
                  <a:spcPct val="0"/>
                </a:spcAft>
                <a:defRPr/>
              </a:pPr>
              <a:t>13</a:t>
            </a:fld>
            <a:endParaRPr lang="nl-NL"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Many banks offer interest, making you money vs. not if you keep it in cash. </a:t>
            </a:r>
          </a:p>
          <a:p>
            <a:pPr eaLnBrk="1" hangingPunct="1">
              <a:spcBef>
                <a:spcPct val="0"/>
              </a:spcBef>
            </a:pPr>
            <a:endParaRPr lang="en-GB" altLang="en-US" smtClean="0"/>
          </a:p>
          <a:p>
            <a:pPr eaLnBrk="1" hangingPunct="1">
              <a:spcBef>
                <a:spcPct val="0"/>
              </a:spcBef>
            </a:pPr>
            <a:r>
              <a:rPr lang="en-GB" altLang="en-US" smtClean="0"/>
              <a:t>Check or debit cards offer convenience paying for goods and services.</a:t>
            </a:r>
          </a:p>
          <a:p>
            <a:pPr eaLnBrk="1" hangingPunct="1">
              <a:spcBef>
                <a:spcPct val="0"/>
              </a:spcBef>
            </a:pPr>
            <a:endParaRPr lang="en-GB" altLang="en-US" smtClean="0"/>
          </a:p>
          <a:p>
            <a:pPr eaLnBrk="1" hangingPunct="1">
              <a:spcBef>
                <a:spcPct val="0"/>
              </a:spcBef>
            </a:pPr>
            <a:r>
              <a:rPr lang="en-GB" altLang="en-US" smtClean="0"/>
              <a:t>Today’s technology offers the ability to monitor and track your purchases.</a:t>
            </a:r>
          </a:p>
          <a:p>
            <a:pPr eaLnBrk="1" hangingPunct="1">
              <a:spcBef>
                <a:spcPct val="0"/>
              </a:spcBef>
            </a:pPr>
            <a:endParaRPr lang="en-GB" altLang="en-US" smtClean="0"/>
          </a:p>
          <a:p>
            <a:pPr eaLnBrk="1" hangingPunct="1">
              <a:spcBef>
                <a:spcPct val="0"/>
              </a:spcBef>
            </a:pPr>
            <a:r>
              <a:rPr lang="en-GB" altLang="en-US" smtClean="0"/>
              <a:t>Building relationships at you local bank branch can make any loan application or banking services a more pleasant experience.</a:t>
            </a:r>
          </a:p>
          <a:p>
            <a:pPr eaLnBrk="1" hangingPunct="1">
              <a:spcBef>
                <a:spcPct val="0"/>
              </a:spcBef>
            </a:pPr>
            <a:endParaRPr lang="en-GB" altLang="en-US" smtClean="0"/>
          </a:p>
          <a:p>
            <a:pPr eaLnBrk="1" hangingPunct="1">
              <a:spcBef>
                <a:spcPct val="0"/>
              </a:spcBef>
            </a:pPr>
            <a:r>
              <a:rPr lang="en-GB" altLang="en-US" smtClean="0"/>
              <a:t>In today’s world carrying large sums of cash in your wallet or purse could bring unwanted attention to you. Keeping your money in a checking or savings account offers convenience and security. </a:t>
            </a:r>
          </a:p>
        </p:txBody>
      </p:sp>
    </p:spTree>
    <p:extLst>
      <p:ext uri="{BB962C8B-B14F-4D97-AF65-F5344CB8AC3E}">
        <p14:creationId xmlns:p14="http://schemas.microsoft.com/office/powerpoint/2010/main" val="3949292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7EDA19D-C08A-4666-A619-68D89B4A4BA8}" type="slidenum">
              <a:rPr lang="nl-NL" altLang="en-US" smtClean="0">
                <a:latin typeface="Arial" charset="0"/>
              </a:rPr>
              <a:pPr fontAlgn="base">
                <a:spcBef>
                  <a:spcPct val="0"/>
                </a:spcBef>
                <a:spcAft>
                  <a:spcPct val="0"/>
                </a:spcAft>
                <a:defRPr/>
              </a:pPr>
              <a:t>14</a:t>
            </a:fld>
            <a:endParaRPr lang="nl-NL"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Many banks offer interest, making you money vs. not if you keep it in cash. </a:t>
            </a:r>
          </a:p>
          <a:p>
            <a:pPr eaLnBrk="1" hangingPunct="1">
              <a:spcBef>
                <a:spcPct val="0"/>
              </a:spcBef>
            </a:pPr>
            <a:endParaRPr lang="en-GB" altLang="en-US" smtClean="0"/>
          </a:p>
          <a:p>
            <a:pPr eaLnBrk="1" hangingPunct="1">
              <a:spcBef>
                <a:spcPct val="0"/>
              </a:spcBef>
            </a:pPr>
            <a:r>
              <a:rPr lang="en-GB" altLang="en-US" smtClean="0"/>
              <a:t>Check or debit cards offer convenience paying for goods and services.</a:t>
            </a:r>
          </a:p>
          <a:p>
            <a:pPr eaLnBrk="1" hangingPunct="1">
              <a:spcBef>
                <a:spcPct val="0"/>
              </a:spcBef>
            </a:pPr>
            <a:endParaRPr lang="en-GB" altLang="en-US" smtClean="0"/>
          </a:p>
          <a:p>
            <a:pPr eaLnBrk="1" hangingPunct="1">
              <a:spcBef>
                <a:spcPct val="0"/>
              </a:spcBef>
            </a:pPr>
            <a:r>
              <a:rPr lang="en-GB" altLang="en-US" smtClean="0"/>
              <a:t>Today’s technology offers the ability to monitor and track your purchases.</a:t>
            </a:r>
          </a:p>
          <a:p>
            <a:pPr eaLnBrk="1" hangingPunct="1">
              <a:spcBef>
                <a:spcPct val="0"/>
              </a:spcBef>
            </a:pPr>
            <a:endParaRPr lang="en-GB" altLang="en-US" smtClean="0"/>
          </a:p>
          <a:p>
            <a:pPr eaLnBrk="1" hangingPunct="1">
              <a:spcBef>
                <a:spcPct val="0"/>
              </a:spcBef>
            </a:pPr>
            <a:r>
              <a:rPr lang="en-GB" altLang="en-US" smtClean="0"/>
              <a:t>Building relationships at you local bank branch can make any loan application or banking services a more pleasant experience.</a:t>
            </a:r>
          </a:p>
          <a:p>
            <a:pPr eaLnBrk="1" hangingPunct="1">
              <a:spcBef>
                <a:spcPct val="0"/>
              </a:spcBef>
            </a:pPr>
            <a:endParaRPr lang="en-GB" altLang="en-US" smtClean="0"/>
          </a:p>
          <a:p>
            <a:pPr eaLnBrk="1" hangingPunct="1">
              <a:spcBef>
                <a:spcPct val="0"/>
              </a:spcBef>
            </a:pPr>
            <a:r>
              <a:rPr lang="en-GB" altLang="en-US" smtClean="0"/>
              <a:t>In today’s world carrying large sums of cash in your wallet or purse could bring unwanted attention to you. Keeping your money in a checking or savings account offers convenience and security. </a:t>
            </a:r>
          </a:p>
        </p:txBody>
      </p:sp>
    </p:spTree>
    <p:extLst>
      <p:ext uri="{BB962C8B-B14F-4D97-AF65-F5344CB8AC3E}">
        <p14:creationId xmlns:p14="http://schemas.microsoft.com/office/powerpoint/2010/main" val="3803430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7EDA19D-C08A-4666-A619-68D89B4A4BA8}" type="slidenum">
              <a:rPr lang="nl-NL" altLang="en-US" smtClean="0">
                <a:latin typeface="Arial" charset="0"/>
              </a:rPr>
              <a:pPr fontAlgn="base">
                <a:spcBef>
                  <a:spcPct val="0"/>
                </a:spcBef>
                <a:spcAft>
                  <a:spcPct val="0"/>
                </a:spcAft>
                <a:defRPr/>
              </a:pPr>
              <a:t>15</a:t>
            </a:fld>
            <a:endParaRPr lang="nl-NL"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Many banks offer interest, making you money vs. not if you keep it in cash. </a:t>
            </a:r>
          </a:p>
          <a:p>
            <a:pPr eaLnBrk="1" hangingPunct="1">
              <a:spcBef>
                <a:spcPct val="0"/>
              </a:spcBef>
            </a:pPr>
            <a:endParaRPr lang="en-GB" altLang="en-US" smtClean="0"/>
          </a:p>
          <a:p>
            <a:pPr eaLnBrk="1" hangingPunct="1">
              <a:spcBef>
                <a:spcPct val="0"/>
              </a:spcBef>
            </a:pPr>
            <a:r>
              <a:rPr lang="en-GB" altLang="en-US" smtClean="0"/>
              <a:t>Check or debit cards offer convenience paying for goods and services.</a:t>
            </a:r>
          </a:p>
          <a:p>
            <a:pPr eaLnBrk="1" hangingPunct="1">
              <a:spcBef>
                <a:spcPct val="0"/>
              </a:spcBef>
            </a:pPr>
            <a:endParaRPr lang="en-GB" altLang="en-US" smtClean="0"/>
          </a:p>
          <a:p>
            <a:pPr eaLnBrk="1" hangingPunct="1">
              <a:spcBef>
                <a:spcPct val="0"/>
              </a:spcBef>
            </a:pPr>
            <a:r>
              <a:rPr lang="en-GB" altLang="en-US" smtClean="0"/>
              <a:t>Today’s technology offers the ability to monitor and track your purchases.</a:t>
            </a:r>
          </a:p>
          <a:p>
            <a:pPr eaLnBrk="1" hangingPunct="1">
              <a:spcBef>
                <a:spcPct val="0"/>
              </a:spcBef>
            </a:pPr>
            <a:endParaRPr lang="en-GB" altLang="en-US" smtClean="0"/>
          </a:p>
          <a:p>
            <a:pPr eaLnBrk="1" hangingPunct="1">
              <a:spcBef>
                <a:spcPct val="0"/>
              </a:spcBef>
            </a:pPr>
            <a:r>
              <a:rPr lang="en-GB" altLang="en-US" smtClean="0"/>
              <a:t>Building relationships at you local bank branch can make any loan application or banking services a more pleasant experience.</a:t>
            </a:r>
          </a:p>
          <a:p>
            <a:pPr eaLnBrk="1" hangingPunct="1">
              <a:spcBef>
                <a:spcPct val="0"/>
              </a:spcBef>
            </a:pPr>
            <a:endParaRPr lang="en-GB" altLang="en-US" smtClean="0"/>
          </a:p>
          <a:p>
            <a:pPr eaLnBrk="1" hangingPunct="1">
              <a:spcBef>
                <a:spcPct val="0"/>
              </a:spcBef>
            </a:pPr>
            <a:r>
              <a:rPr lang="en-GB" altLang="en-US" smtClean="0"/>
              <a:t>In today’s world carrying large sums of cash in your wallet or purse could bring unwanted attention to you. Keeping your money in a checking or savings account offers convenience and security. </a:t>
            </a:r>
          </a:p>
        </p:txBody>
      </p:sp>
    </p:spTree>
    <p:extLst>
      <p:ext uri="{BB962C8B-B14F-4D97-AF65-F5344CB8AC3E}">
        <p14:creationId xmlns:p14="http://schemas.microsoft.com/office/powerpoint/2010/main" val="4983531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7EDA19D-C08A-4666-A619-68D89B4A4BA8}" type="slidenum">
              <a:rPr lang="nl-NL" altLang="en-US" smtClean="0">
                <a:latin typeface="Arial" charset="0"/>
              </a:rPr>
              <a:pPr fontAlgn="base">
                <a:spcBef>
                  <a:spcPct val="0"/>
                </a:spcBef>
                <a:spcAft>
                  <a:spcPct val="0"/>
                </a:spcAft>
                <a:defRPr/>
              </a:pPr>
              <a:t>16</a:t>
            </a:fld>
            <a:endParaRPr lang="nl-NL"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Many banks offer interest, making you money vs. not if you keep it in cash. </a:t>
            </a:r>
          </a:p>
          <a:p>
            <a:pPr eaLnBrk="1" hangingPunct="1">
              <a:spcBef>
                <a:spcPct val="0"/>
              </a:spcBef>
            </a:pPr>
            <a:endParaRPr lang="en-GB" altLang="en-US" smtClean="0"/>
          </a:p>
          <a:p>
            <a:pPr eaLnBrk="1" hangingPunct="1">
              <a:spcBef>
                <a:spcPct val="0"/>
              </a:spcBef>
            </a:pPr>
            <a:r>
              <a:rPr lang="en-GB" altLang="en-US" smtClean="0"/>
              <a:t>Check or debit cards offer convenience paying for goods and services.</a:t>
            </a:r>
          </a:p>
          <a:p>
            <a:pPr eaLnBrk="1" hangingPunct="1">
              <a:spcBef>
                <a:spcPct val="0"/>
              </a:spcBef>
            </a:pPr>
            <a:endParaRPr lang="en-GB" altLang="en-US" smtClean="0"/>
          </a:p>
          <a:p>
            <a:pPr eaLnBrk="1" hangingPunct="1">
              <a:spcBef>
                <a:spcPct val="0"/>
              </a:spcBef>
            </a:pPr>
            <a:r>
              <a:rPr lang="en-GB" altLang="en-US" smtClean="0"/>
              <a:t>Today’s technology offers the ability to monitor and track your purchases.</a:t>
            </a:r>
          </a:p>
          <a:p>
            <a:pPr eaLnBrk="1" hangingPunct="1">
              <a:spcBef>
                <a:spcPct val="0"/>
              </a:spcBef>
            </a:pPr>
            <a:endParaRPr lang="en-GB" altLang="en-US" smtClean="0"/>
          </a:p>
          <a:p>
            <a:pPr eaLnBrk="1" hangingPunct="1">
              <a:spcBef>
                <a:spcPct val="0"/>
              </a:spcBef>
            </a:pPr>
            <a:r>
              <a:rPr lang="en-GB" altLang="en-US" smtClean="0"/>
              <a:t>Building relationships at you local bank branch can make any loan application or banking services a more pleasant experience.</a:t>
            </a:r>
          </a:p>
          <a:p>
            <a:pPr eaLnBrk="1" hangingPunct="1">
              <a:spcBef>
                <a:spcPct val="0"/>
              </a:spcBef>
            </a:pPr>
            <a:endParaRPr lang="en-GB" altLang="en-US" smtClean="0"/>
          </a:p>
          <a:p>
            <a:pPr eaLnBrk="1" hangingPunct="1">
              <a:spcBef>
                <a:spcPct val="0"/>
              </a:spcBef>
            </a:pPr>
            <a:r>
              <a:rPr lang="en-GB" altLang="en-US" smtClean="0"/>
              <a:t>In today’s world carrying large sums of cash in your wallet or purse could bring unwanted attention to you. Keeping your money in a checking or savings account offers convenience and security. </a:t>
            </a:r>
          </a:p>
        </p:txBody>
      </p:sp>
    </p:spTree>
    <p:extLst>
      <p:ext uri="{BB962C8B-B14F-4D97-AF65-F5344CB8AC3E}">
        <p14:creationId xmlns:p14="http://schemas.microsoft.com/office/powerpoint/2010/main" val="2574431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17</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383292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7EDA19D-C08A-4666-A619-68D89B4A4BA8}" type="slidenum">
              <a:rPr lang="nl-NL" altLang="en-US" smtClean="0">
                <a:latin typeface="Arial" charset="0"/>
              </a:rPr>
              <a:pPr fontAlgn="base">
                <a:spcBef>
                  <a:spcPct val="0"/>
                </a:spcBef>
                <a:spcAft>
                  <a:spcPct val="0"/>
                </a:spcAft>
                <a:defRPr/>
              </a:pPr>
              <a:t>18</a:t>
            </a:fld>
            <a:endParaRPr lang="nl-NL"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Many banks offer interest, making you money vs. not if you keep it in cash. </a:t>
            </a:r>
          </a:p>
          <a:p>
            <a:pPr eaLnBrk="1" hangingPunct="1">
              <a:spcBef>
                <a:spcPct val="0"/>
              </a:spcBef>
            </a:pPr>
            <a:endParaRPr lang="en-GB" altLang="en-US" smtClean="0"/>
          </a:p>
          <a:p>
            <a:pPr eaLnBrk="1" hangingPunct="1">
              <a:spcBef>
                <a:spcPct val="0"/>
              </a:spcBef>
            </a:pPr>
            <a:r>
              <a:rPr lang="en-GB" altLang="en-US" smtClean="0"/>
              <a:t>Check or debit cards offer convenience paying for goods and services.</a:t>
            </a:r>
          </a:p>
          <a:p>
            <a:pPr eaLnBrk="1" hangingPunct="1">
              <a:spcBef>
                <a:spcPct val="0"/>
              </a:spcBef>
            </a:pPr>
            <a:endParaRPr lang="en-GB" altLang="en-US" smtClean="0"/>
          </a:p>
          <a:p>
            <a:pPr eaLnBrk="1" hangingPunct="1">
              <a:spcBef>
                <a:spcPct val="0"/>
              </a:spcBef>
            </a:pPr>
            <a:r>
              <a:rPr lang="en-GB" altLang="en-US" smtClean="0"/>
              <a:t>Today’s technology offers the ability to monitor and track your purchases.</a:t>
            </a:r>
          </a:p>
          <a:p>
            <a:pPr eaLnBrk="1" hangingPunct="1">
              <a:spcBef>
                <a:spcPct val="0"/>
              </a:spcBef>
            </a:pPr>
            <a:endParaRPr lang="en-GB" altLang="en-US" smtClean="0"/>
          </a:p>
          <a:p>
            <a:pPr eaLnBrk="1" hangingPunct="1">
              <a:spcBef>
                <a:spcPct val="0"/>
              </a:spcBef>
            </a:pPr>
            <a:r>
              <a:rPr lang="en-GB" altLang="en-US" smtClean="0"/>
              <a:t>Building relationships at you local bank branch can make any loan application or banking services a more pleasant experience.</a:t>
            </a:r>
          </a:p>
          <a:p>
            <a:pPr eaLnBrk="1" hangingPunct="1">
              <a:spcBef>
                <a:spcPct val="0"/>
              </a:spcBef>
            </a:pPr>
            <a:endParaRPr lang="en-GB" altLang="en-US" smtClean="0"/>
          </a:p>
          <a:p>
            <a:pPr eaLnBrk="1" hangingPunct="1">
              <a:spcBef>
                <a:spcPct val="0"/>
              </a:spcBef>
            </a:pPr>
            <a:r>
              <a:rPr lang="en-GB" altLang="en-US" smtClean="0"/>
              <a:t>In today’s world carrying large sums of cash in your wallet or purse could bring unwanted attention to you. Keeping your money in a checking or savings account offers convenience and security. </a:t>
            </a:r>
          </a:p>
        </p:txBody>
      </p:sp>
    </p:spTree>
    <p:extLst>
      <p:ext uri="{BB962C8B-B14F-4D97-AF65-F5344CB8AC3E}">
        <p14:creationId xmlns:p14="http://schemas.microsoft.com/office/powerpoint/2010/main" val="18088902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19</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38395821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8A111C39-4952-455A-9A7C-C858E72D249E}" type="slidenum">
              <a:rPr lang="en-US" smtClean="0"/>
              <a:pPr>
                <a:defRPr/>
              </a:pPr>
              <a:t>2</a:t>
            </a:fld>
            <a:endParaRPr lang="en-US"/>
          </a:p>
        </p:txBody>
      </p:sp>
    </p:spTree>
    <p:extLst>
      <p:ext uri="{BB962C8B-B14F-4D97-AF65-F5344CB8AC3E}">
        <p14:creationId xmlns:p14="http://schemas.microsoft.com/office/powerpoint/2010/main" val="29297895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20</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1295200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21</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2190048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22</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18482773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23</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2257655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24</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6147859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25</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24715352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26</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13107518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27</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10121947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28</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33658196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29</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1755416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6984B7C-F987-4E51-85FD-0B5D6F538660}" type="slidenum">
              <a:rPr lang="nl-NL" altLang="en-US" smtClean="0">
                <a:latin typeface="Arial" charset="0"/>
              </a:rPr>
              <a:pPr fontAlgn="base">
                <a:spcBef>
                  <a:spcPct val="0"/>
                </a:spcBef>
                <a:spcAft>
                  <a:spcPct val="0"/>
                </a:spcAft>
                <a:defRPr/>
              </a:pPr>
              <a:t>3</a:t>
            </a:fld>
            <a:endParaRPr lang="nl-NL" altLang="en-US" smtClean="0">
              <a:latin typeface="Arial"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There are many reasons to have a bank account and for people raised in the U.S. it is rare for someone not to have one.  You could possibly make money on your deposits.  Savings account deposits up to specified amount are insured by the Federal Deposit Insurance Corporation (FDIC).  With today’s technology you also have easy access to your account information.</a:t>
            </a:r>
          </a:p>
        </p:txBody>
      </p:sp>
    </p:spTree>
    <p:extLst>
      <p:ext uri="{BB962C8B-B14F-4D97-AF65-F5344CB8AC3E}">
        <p14:creationId xmlns:p14="http://schemas.microsoft.com/office/powerpoint/2010/main" val="18522163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30</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25988503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31</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35683546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32</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29803432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DEDDFC99-C486-4000-9E54-014A2F5E8992}" type="slidenum">
              <a:rPr lang="nl-NL" altLang="en-US" smtClean="0">
                <a:latin typeface="Arial" charset="0"/>
              </a:rPr>
              <a:pPr fontAlgn="base">
                <a:spcBef>
                  <a:spcPct val="0"/>
                </a:spcBef>
                <a:spcAft>
                  <a:spcPct val="0"/>
                </a:spcAft>
                <a:defRPr/>
              </a:pPr>
              <a:t>33</a:t>
            </a:fld>
            <a:endParaRPr lang="nl-NL" altLang="en-US" smtClean="0">
              <a:latin typeface="Arial" charset="0"/>
            </a:endParaRPr>
          </a:p>
        </p:txBody>
      </p:sp>
      <p:sp>
        <p:nvSpPr>
          <p:cNvPr id="604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We will now discuss how credit affects purchases you make.</a:t>
            </a:r>
          </a:p>
        </p:txBody>
      </p:sp>
    </p:spTree>
    <p:extLst>
      <p:ext uri="{BB962C8B-B14F-4D97-AF65-F5344CB8AC3E}">
        <p14:creationId xmlns:p14="http://schemas.microsoft.com/office/powerpoint/2010/main" val="1873073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E70FC18C-DD34-4E2B-85CC-134F17D2BC94}" type="slidenum">
              <a:rPr lang="nl-NL" altLang="en-US" smtClean="0">
                <a:latin typeface="Arial" charset="0"/>
              </a:rPr>
              <a:pPr fontAlgn="base">
                <a:spcBef>
                  <a:spcPct val="0"/>
                </a:spcBef>
                <a:spcAft>
                  <a:spcPct val="0"/>
                </a:spcAft>
                <a:defRPr/>
              </a:pPr>
              <a:t>34</a:t>
            </a:fld>
            <a:endParaRPr lang="nl-NL" altLang="en-US" smtClean="0">
              <a:latin typeface="Arial" charset="0"/>
            </a:endParaRP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Read slide.</a:t>
            </a:r>
          </a:p>
        </p:txBody>
      </p:sp>
    </p:spTree>
    <p:extLst>
      <p:ext uri="{BB962C8B-B14F-4D97-AF65-F5344CB8AC3E}">
        <p14:creationId xmlns:p14="http://schemas.microsoft.com/office/powerpoint/2010/main" val="3097382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B6DAA054-B01A-49B9-B001-5AB4DF79EC61}" type="slidenum">
              <a:rPr lang="nl-NL" altLang="en-US" smtClean="0">
                <a:latin typeface="Arial" charset="0"/>
              </a:rPr>
              <a:pPr fontAlgn="base">
                <a:spcBef>
                  <a:spcPct val="0"/>
                </a:spcBef>
                <a:spcAft>
                  <a:spcPct val="0"/>
                </a:spcAft>
                <a:defRPr/>
              </a:pPr>
              <a:t>35</a:t>
            </a:fld>
            <a:endParaRPr lang="nl-NL" altLang="en-US" smtClean="0">
              <a:latin typeface="Arial" charset="0"/>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extLst>
      <p:ext uri="{BB962C8B-B14F-4D97-AF65-F5344CB8AC3E}">
        <p14:creationId xmlns:p14="http://schemas.microsoft.com/office/powerpoint/2010/main" val="1824115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6984B7C-F987-4E51-85FD-0B5D6F538660}" type="slidenum">
              <a:rPr lang="nl-NL" altLang="en-US" smtClean="0">
                <a:latin typeface="Arial" charset="0"/>
              </a:rPr>
              <a:pPr fontAlgn="base">
                <a:spcBef>
                  <a:spcPct val="0"/>
                </a:spcBef>
                <a:spcAft>
                  <a:spcPct val="0"/>
                </a:spcAft>
                <a:defRPr/>
              </a:pPr>
              <a:t>4</a:t>
            </a:fld>
            <a:endParaRPr lang="nl-NL" altLang="en-US" smtClean="0">
              <a:latin typeface="Arial" charset="0"/>
            </a:endParaRPr>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There are many reasons to have a bank account and for people raised in the U.S. it is rare for someone not to have one.  You could possibly make money on your deposits.  Savings account deposits up to specified amount are insured by the Federal Deposit Insurance Corporation (FDIC).  With today’s technology you also have easy access to your account information.</a:t>
            </a:r>
          </a:p>
        </p:txBody>
      </p:sp>
    </p:spTree>
    <p:extLst>
      <p:ext uri="{BB962C8B-B14F-4D97-AF65-F5344CB8AC3E}">
        <p14:creationId xmlns:p14="http://schemas.microsoft.com/office/powerpoint/2010/main" val="32604640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1DF496-A654-4689-BC17-390AC64BEA6A}" type="slidenum">
              <a:rPr lang="en-US" smtClean="0"/>
              <a:pPr>
                <a:defRPr/>
              </a:pPr>
              <a:t>5</a:t>
            </a:fld>
            <a:endParaRPr lang="en-US"/>
          </a:p>
        </p:txBody>
      </p:sp>
    </p:spTree>
    <p:extLst>
      <p:ext uri="{BB962C8B-B14F-4D97-AF65-F5344CB8AC3E}">
        <p14:creationId xmlns:p14="http://schemas.microsoft.com/office/powerpoint/2010/main" val="476884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7EDA19D-C08A-4666-A619-68D89B4A4BA8}" type="slidenum">
              <a:rPr lang="nl-NL" altLang="en-US" smtClean="0">
                <a:latin typeface="Arial" charset="0"/>
              </a:rPr>
              <a:pPr fontAlgn="base">
                <a:spcBef>
                  <a:spcPct val="0"/>
                </a:spcBef>
                <a:spcAft>
                  <a:spcPct val="0"/>
                </a:spcAft>
                <a:defRPr/>
              </a:pPr>
              <a:t>6</a:t>
            </a:fld>
            <a:endParaRPr lang="nl-NL"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Many banks offer interest, making you money vs. not if you keep it in cash. </a:t>
            </a:r>
          </a:p>
          <a:p>
            <a:pPr eaLnBrk="1" hangingPunct="1">
              <a:spcBef>
                <a:spcPct val="0"/>
              </a:spcBef>
            </a:pPr>
            <a:endParaRPr lang="en-GB" altLang="en-US" smtClean="0"/>
          </a:p>
          <a:p>
            <a:pPr eaLnBrk="1" hangingPunct="1">
              <a:spcBef>
                <a:spcPct val="0"/>
              </a:spcBef>
            </a:pPr>
            <a:r>
              <a:rPr lang="en-GB" altLang="en-US" smtClean="0"/>
              <a:t>Check or debit cards offer convenience paying for goods and services.</a:t>
            </a:r>
          </a:p>
          <a:p>
            <a:pPr eaLnBrk="1" hangingPunct="1">
              <a:spcBef>
                <a:spcPct val="0"/>
              </a:spcBef>
            </a:pPr>
            <a:endParaRPr lang="en-GB" altLang="en-US" smtClean="0"/>
          </a:p>
          <a:p>
            <a:pPr eaLnBrk="1" hangingPunct="1">
              <a:spcBef>
                <a:spcPct val="0"/>
              </a:spcBef>
            </a:pPr>
            <a:r>
              <a:rPr lang="en-GB" altLang="en-US" smtClean="0"/>
              <a:t>Today’s technology offers the ability to monitor and track your purchases.</a:t>
            </a:r>
          </a:p>
          <a:p>
            <a:pPr eaLnBrk="1" hangingPunct="1">
              <a:spcBef>
                <a:spcPct val="0"/>
              </a:spcBef>
            </a:pPr>
            <a:endParaRPr lang="en-GB" altLang="en-US" smtClean="0"/>
          </a:p>
          <a:p>
            <a:pPr eaLnBrk="1" hangingPunct="1">
              <a:spcBef>
                <a:spcPct val="0"/>
              </a:spcBef>
            </a:pPr>
            <a:r>
              <a:rPr lang="en-GB" altLang="en-US" smtClean="0"/>
              <a:t>Building relationships at you local bank branch can make any loan application or banking services a more pleasant experience.</a:t>
            </a:r>
          </a:p>
          <a:p>
            <a:pPr eaLnBrk="1" hangingPunct="1">
              <a:spcBef>
                <a:spcPct val="0"/>
              </a:spcBef>
            </a:pPr>
            <a:endParaRPr lang="en-GB" altLang="en-US" smtClean="0"/>
          </a:p>
          <a:p>
            <a:pPr eaLnBrk="1" hangingPunct="1">
              <a:spcBef>
                <a:spcPct val="0"/>
              </a:spcBef>
            </a:pPr>
            <a:r>
              <a:rPr lang="en-GB" altLang="en-US" smtClean="0"/>
              <a:t>In today’s world carrying large sums of cash in your wallet or purse could bring unwanted attention to you. Keeping your money in a checking or savings account offers convenience and security. </a:t>
            </a:r>
          </a:p>
        </p:txBody>
      </p:sp>
    </p:spTree>
    <p:extLst>
      <p:ext uri="{BB962C8B-B14F-4D97-AF65-F5344CB8AC3E}">
        <p14:creationId xmlns:p14="http://schemas.microsoft.com/office/powerpoint/2010/main" val="3310902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11DF496-A654-4689-BC17-390AC64BEA6A}" type="slidenum">
              <a:rPr lang="en-US" smtClean="0"/>
              <a:pPr>
                <a:defRPr/>
              </a:pPr>
              <a:t>7</a:t>
            </a:fld>
            <a:endParaRPr lang="en-US"/>
          </a:p>
        </p:txBody>
      </p:sp>
    </p:spTree>
    <p:extLst>
      <p:ext uri="{BB962C8B-B14F-4D97-AF65-F5344CB8AC3E}">
        <p14:creationId xmlns:p14="http://schemas.microsoft.com/office/powerpoint/2010/main" val="302956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7EDA19D-C08A-4666-A619-68D89B4A4BA8}" type="slidenum">
              <a:rPr lang="nl-NL" altLang="en-US" smtClean="0">
                <a:latin typeface="Arial" charset="0"/>
              </a:rPr>
              <a:pPr fontAlgn="base">
                <a:spcBef>
                  <a:spcPct val="0"/>
                </a:spcBef>
                <a:spcAft>
                  <a:spcPct val="0"/>
                </a:spcAft>
                <a:defRPr/>
              </a:pPr>
              <a:t>8</a:t>
            </a:fld>
            <a:endParaRPr lang="nl-NL"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Many banks offer interest, making you money vs. not if you keep it in cash. </a:t>
            </a:r>
          </a:p>
          <a:p>
            <a:pPr eaLnBrk="1" hangingPunct="1">
              <a:spcBef>
                <a:spcPct val="0"/>
              </a:spcBef>
            </a:pPr>
            <a:endParaRPr lang="en-GB" altLang="en-US" smtClean="0"/>
          </a:p>
          <a:p>
            <a:pPr eaLnBrk="1" hangingPunct="1">
              <a:spcBef>
                <a:spcPct val="0"/>
              </a:spcBef>
            </a:pPr>
            <a:r>
              <a:rPr lang="en-GB" altLang="en-US" smtClean="0"/>
              <a:t>Check or debit cards offer convenience paying for goods and services.</a:t>
            </a:r>
          </a:p>
          <a:p>
            <a:pPr eaLnBrk="1" hangingPunct="1">
              <a:spcBef>
                <a:spcPct val="0"/>
              </a:spcBef>
            </a:pPr>
            <a:endParaRPr lang="en-GB" altLang="en-US" smtClean="0"/>
          </a:p>
          <a:p>
            <a:pPr eaLnBrk="1" hangingPunct="1">
              <a:spcBef>
                <a:spcPct val="0"/>
              </a:spcBef>
            </a:pPr>
            <a:r>
              <a:rPr lang="en-GB" altLang="en-US" smtClean="0"/>
              <a:t>Today’s technology offers the ability to monitor and track your purchases.</a:t>
            </a:r>
          </a:p>
          <a:p>
            <a:pPr eaLnBrk="1" hangingPunct="1">
              <a:spcBef>
                <a:spcPct val="0"/>
              </a:spcBef>
            </a:pPr>
            <a:endParaRPr lang="en-GB" altLang="en-US" smtClean="0"/>
          </a:p>
          <a:p>
            <a:pPr eaLnBrk="1" hangingPunct="1">
              <a:spcBef>
                <a:spcPct val="0"/>
              </a:spcBef>
            </a:pPr>
            <a:r>
              <a:rPr lang="en-GB" altLang="en-US" smtClean="0"/>
              <a:t>Building relationships at you local bank branch can make any loan application or banking services a more pleasant experience.</a:t>
            </a:r>
          </a:p>
          <a:p>
            <a:pPr eaLnBrk="1" hangingPunct="1">
              <a:spcBef>
                <a:spcPct val="0"/>
              </a:spcBef>
            </a:pPr>
            <a:endParaRPr lang="en-GB" altLang="en-US" smtClean="0"/>
          </a:p>
          <a:p>
            <a:pPr eaLnBrk="1" hangingPunct="1">
              <a:spcBef>
                <a:spcPct val="0"/>
              </a:spcBef>
            </a:pPr>
            <a:r>
              <a:rPr lang="en-GB" altLang="en-US" smtClean="0"/>
              <a:t>In today’s world carrying large sums of cash in your wallet or purse could bring unwanted attention to you. Keeping your money in a checking or savings account offers convenience and security. </a:t>
            </a:r>
          </a:p>
        </p:txBody>
      </p:sp>
    </p:spTree>
    <p:extLst>
      <p:ext uri="{BB962C8B-B14F-4D97-AF65-F5344CB8AC3E}">
        <p14:creationId xmlns:p14="http://schemas.microsoft.com/office/powerpoint/2010/main" val="9797299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extLst/>
        </p:spPr>
        <p:txBody>
          <a:bodyPr wrap="square" numCol="1" anchorCtr="0" compatLnSpc="1">
            <a:prstTxWarp prst="textNoShape">
              <a:avLst/>
            </a:prstTxWarp>
          </a:bodyPr>
          <a:lstStyle>
            <a:lvl1pPr>
              <a:defRPr>
                <a:solidFill>
                  <a:schemeClr val="tx1"/>
                </a:solidFill>
                <a:latin typeface="Calibri" pitchFamily="34" charset="0"/>
              </a:defRPr>
            </a:lvl1pPr>
            <a:lvl2pPr marL="742452" indent="-284687">
              <a:defRPr>
                <a:solidFill>
                  <a:schemeClr val="tx1"/>
                </a:solidFill>
                <a:latin typeface="Calibri" pitchFamily="34" charset="0"/>
              </a:defRPr>
            </a:lvl2pPr>
            <a:lvl3pPr marL="1141984" indent="-228074">
              <a:defRPr>
                <a:solidFill>
                  <a:schemeClr val="tx1"/>
                </a:solidFill>
                <a:latin typeface="Calibri" pitchFamily="34" charset="0"/>
              </a:defRPr>
            </a:lvl3pPr>
            <a:lvl4pPr marL="1599749" indent="-228074">
              <a:defRPr>
                <a:solidFill>
                  <a:schemeClr val="tx1"/>
                </a:solidFill>
                <a:latin typeface="Calibri" pitchFamily="34" charset="0"/>
              </a:defRPr>
            </a:lvl4pPr>
            <a:lvl5pPr marL="2055895" indent="-228074">
              <a:defRPr>
                <a:solidFill>
                  <a:schemeClr val="tx1"/>
                </a:solidFill>
                <a:latin typeface="Calibri" pitchFamily="34" charset="0"/>
              </a:defRPr>
            </a:lvl5pPr>
            <a:lvl6pPr marL="2521747" indent="-228074" defTabSz="465852" fontAlgn="base">
              <a:spcBef>
                <a:spcPct val="0"/>
              </a:spcBef>
              <a:spcAft>
                <a:spcPct val="0"/>
              </a:spcAft>
              <a:defRPr>
                <a:solidFill>
                  <a:schemeClr val="tx1"/>
                </a:solidFill>
                <a:latin typeface="Calibri" pitchFamily="34" charset="0"/>
              </a:defRPr>
            </a:lvl6pPr>
            <a:lvl7pPr marL="2987599" indent="-228074" defTabSz="465852" fontAlgn="base">
              <a:spcBef>
                <a:spcPct val="0"/>
              </a:spcBef>
              <a:spcAft>
                <a:spcPct val="0"/>
              </a:spcAft>
              <a:defRPr>
                <a:solidFill>
                  <a:schemeClr val="tx1"/>
                </a:solidFill>
                <a:latin typeface="Calibri" pitchFamily="34" charset="0"/>
              </a:defRPr>
            </a:lvl7pPr>
            <a:lvl8pPr marL="3453451" indent="-228074" defTabSz="465852" fontAlgn="base">
              <a:spcBef>
                <a:spcPct val="0"/>
              </a:spcBef>
              <a:spcAft>
                <a:spcPct val="0"/>
              </a:spcAft>
              <a:defRPr>
                <a:solidFill>
                  <a:schemeClr val="tx1"/>
                </a:solidFill>
                <a:latin typeface="Calibri" pitchFamily="34" charset="0"/>
              </a:defRPr>
            </a:lvl8pPr>
            <a:lvl9pPr marL="3919302" indent="-228074" defTabSz="465852"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67EDA19D-C08A-4666-A619-68D89B4A4BA8}" type="slidenum">
              <a:rPr lang="nl-NL" altLang="en-US" smtClean="0">
                <a:latin typeface="Arial" charset="0"/>
              </a:rPr>
              <a:pPr fontAlgn="base">
                <a:spcBef>
                  <a:spcPct val="0"/>
                </a:spcBef>
                <a:spcAft>
                  <a:spcPct val="0"/>
                </a:spcAft>
                <a:defRPr/>
              </a:pPr>
              <a:t>9</a:t>
            </a:fld>
            <a:endParaRPr lang="nl-NL" altLang="en-US" smtClean="0">
              <a:latin typeface="Arial" charset="0"/>
            </a:endParaRPr>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Many banks offer interest, making you money vs. not if you keep it in cash. </a:t>
            </a:r>
          </a:p>
          <a:p>
            <a:pPr eaLnBrk="1" hangingPunct="1">
              <a:spcBef>
                <a:spcPct val="0"/>
              </a:spcBef>
            </a:pPr>
            <a:endParaRPr lang="en-GB" altLang="en-US" smtClean="0"/>
          </a:p>
          <a:p>
            <a:pPr eaLnBrk="1" hangingPunct="1">
              <a:spcBef>
                <a:spcPct val="0"/>
              </a:spcBef>
            </a:pPr>
            <a:r>
              <a:rPr lang="en-GB" altLang="en-US" smtClean="0"/>
              <a:t>Check or debit cards offer convenience paying for goods and services.</a:t>
            </a:r>
          </a:p>
          <a:p>
            <a:pPr eaLnBrk="1" hangingPunct="1">
              <a:spcBef>
                <a:spcPct val="0"/>
              </a:spcBef>
            </a:pPr>
            <a:endParaRPr lang="en-GB" altLang="en-US" smtClean="0"/>
          </a:p>
          <a:p>
            <a:pPr eaLnBrk="1" hangingPunct="1">
              <a:spcBef>
                <a:spcPct val="0"/>
              </a:spcBef>
            </a:pPr>
            <a:r>
              <a:rPr lang="en-GB" altLang="en-US" smtClean="0"/>
              <a:t>Today’s technology offers the ability to monitor and track your purchases.</a:t>
            </a:r>
          </a:p>
          <a:p>
            <a:pPr eaLnBrk="1" hangingPunct="1">
              <a:spcBef>
                <a:spcPct val="0"/>
              </a:spcBef>
            </a:pPr>
            <a:endParaRPr lang="en-GB" altLang="en-US" smtClean="0"/>
          </a:p>
          <a:p>
            <a:pPr eaLnBrk="1" hangingPunct="1">
              <a:spcBef>
                <a:spcPct val="0"/>
              </a:spcBef>
            </a:pPr>
            <a:r>
              <a:rPr lang="en-GB" altLang="en-US" smtClean="0"/>
              <a:t>Building relationships at you local bank branch can make any loan application or banking services a more pleasant experience.</a:t>
            </a:r>
          </a:p>
          <a:p>
            <a:pPr eaLnBrk="1" hangingPunct="1">
              <a:spcBef>
                <a:spcPct val="0"/>
              </a:spcBef>
            </a:pPr>
            <a:endParaRPr lang="en-GB" altLang="en-US" smtClean="0"/>
          </a:p>
          <a:p>
            <a:pPr eaLnBrk="1" hangingPunct="1">
              <a:spcBef>
                <a:spcPct val="0"/>
              </a:spcBef>
            </a:pPr>
            <a:r>
              <a:rPr lang="en-GB" altLang="en-US" smtClean="0"/>
              <a:t>In today’s world carrying large sums of cash in your wallet or purse could bring unwanted attention to you. Keeping your money in a checking or savings account offers convenience and security. </a:t>
            </a:r>
          </a:p>
        </p:txBody>
      </p:sp>
    </p:spTree>
    <p:extLst>
      <p:ext uri="{BB962C8B-B14F-4D97-AF65-F5344CB8AC3E}">
        <p14:creationId xmlns:p14="http://schemas.microsoft.com/office/powerpoint/2010/main" val="17676046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685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3700" y="58738"/>
            <a:ext cx="8229600" cy="11430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381000" y="1346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a:xfrm>
            <a:off x="487363" y="6453188"/>
            <a:ext cx="579437" cy="417512"/>
          </a:xfrm>
          <a:prstGeom prst="rect">
            <a:avLst/>
          </a:prstGeom>
        </p:spPr>
        <p:txBody>
          <a:bodyPr/>
          <a:lstStyle>
            <a:lvl1pPr>
              <a:defRPr/>
            </a:lvl1pPr>
          </a:lstStyle>
          <a:p>
            <a:pPr>
              <a:defRPr/>
            </a:pPr>
            <a:fld id="{70DA1BA3-7E2E-4AE7-B906-BC4B5CE90810}" type="slidenum">
              <a:rPr lang="en-US"/>
              <a:pPr>
                <a:defRPr/>
              </a:pPr>
              <a:t>‹#›</a:t>
            </a:fld>
            <a:endParaRPr lang="en-US" dirty="0"/>
          </a:p>
        </p:txBody>
      </p:sp>
    </p:spTree>
    <p:extLst>
      <p:ext uri="{BB962C8B-B14F-4D97-AF65-F5344CB8AC3E}">
        <p14:creationId xmlns:p14="http://schemas.microsoft.com/office/powerpoint/2010/main" val="1369929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8693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00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5"/>
          <p:cNvSpPr>
            <a:spLocks noGrp="1"/>
          </p:cNvSpPr>
          <p:nvPr>
            <p:ph type="sldNum" sz="quarter" idx="10"/>
          </p:nvPr>
        </p:nvSpPr>
        <p:spPr/>
        <p:txBody>
          <a:bodyPr/>
          <a:lstStyle>
            <a:lvl1pPr>
              <a:defRPr/>
            </a:lvl1pPr>
          </a:lstStyle>
          <a:p>
            <a:pPr>
              <a:defRPr/>
            </a:pPr>
            <a:fld id="{294D0009-FD5E-47C8-A61C-4134796AADE1}" type="slidenum">
              <a:rPr lang="en-US"/>
              <a:pPr>
                <a:defRPr/>
              </a:pPr>
              <a:t>‹#›</a:t>
            </a:fld>
            <a:endParaRPr lang="en-US" dirty="0"/>
          </a:p>
        </p:txBody>
      </p:sp>
    </p:spTree>
    <p:extLst>
      <p:ext uri="{BB962C8B-B14F-4D97-AF65-F5344CB8AC3E}">
        <p14:creationId xmlns:p14="http://schemas.microsoft.com/office/powerpoint/2010/main" val="2621650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C7CCA7E6-E258-408F-8C31-508752F32211}" type="slidenum">
              <a:rPr lang="en-US"/>
              <a:pPr>
                <a:defRPr/>
              </a:pPr>
              <a:t>‹#›</a:t>
            </a:fld>
            <a:endParaRPr lang="en-US" dirty="0"/>
          </a:p>
        </p:txBody>
      </p:sp>
    </p:spTree>
    <p:extLst>
      <p:ext uri="{BB962C8B-B14F-4D97-AF65-F5344CB8AC3E}">
        <p14:creationId xmlns:p14="http://schemas.microsoft.com/office/powerpoint/2010/main" val="3410569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5"/>
          <p:cNvSpPr>
            <a:spLocks noGrp="1"/>
          </p:cNvSpPr>
          <p:nvPr>
            <p:ph type="sldNum" sz="quarter" idx="10"/>
          </p:nvPr>
        </p:nvSpPr>
        <p:spPr/>
        <p:txBody>
          <a:bodyPr/>
          <a:lstStyle>
            <a:lvl1pPr>
              <a:defRPr/>
            </a:lvl1pPr>
          </a:lstStyle>
          <a:p>
            <a:pPr>
              <a:defRPr/>
            </a:pPr>
            <a:fld id="{075FA69E-8937-4AEC-AB1E-2DBB063AB730}" type="slidenum">
              <a:rPr lang="en-US"/>
              <a:pPr>
                <a:defRPr/>
              </a:pPr>
              <a:t>‹#›</a:t>
            </a:fld>
            <a:endParaRPr lang="en-US" dirty="0"/>
          </a:p>
        </p:txBody>
      </p:sp>
    </p:spTree>
    <p:extLst>
      <p:ext uri="{BB962C8B-B14F-4D97-AF65-F5344CB8AC3E}">
        <p14:creationId xmlns:p14="http://schemas.microsoft.com/office/powerpoint/2010/main" val="1206179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8CF12CC9-26C1-40D1-A70D-AFA8795EBD94}" type="slidenum">
              <a:rPr lang="en-US"/>
              <a:pPr>
                <a:defRPr/>
              </a:pPr>
              <a:t>‹#›</a:t>
            </a:fld>
            <a:endParaRPr lang="en-US" dirty="0"/>
          </a:p>
        </p:txBody>
      </p:sp>
    </p:spTree>
    <p:extLst>
      <p:ext uri="{BB962C8B-B14F-4D97-AF65-F5344CB8AC3E}">
        <p14:creationId xmlns:p14="http://schemas.microsoft.com/office/powerpoint/2010/main" val="9169061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113" y="203200"/>
            <a:ext cx="8356600" cy="457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41325" y="1190625"/>
            <a:ext cx="4113213" cy="4752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06938" y="1190625"/>
            <a:ext cx="4113212" cy="4752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6291024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392113" y="203200"/>
            <a:ext cx="8356600" cy="457200"/>
          </a:xfrm>
        </p:spPr>
        <p:txBody>
          <a:bodyPr/>
          <a:lstStyle/>
          <a:p>
            <a:r>
              <a:rPr lang="en-US" smtClean="0"/>
              <a:t>Click to edit Master title style</a:t>
            </a:r>
            <a:endParaRPr lang="en-US"/>
          </a:p>
        </p:txBody>
      </p:sp>
      <p:sp>
        <p:nvSpPr>
          <p:cNvPr id="3" name="SmartArt Placeholder 2"/>
          <p:cNvSpPr>
            <a:spLocks noGrp="1"/>
          </p:cNvSpPr>
          <p:nvPr>
            <p:ph type="dgm" idx="1"/>
          </p:nvPr>
        </p:nvSpPr>
        <p:spPr>
          <a:xfrm>
            <a:off x="441325" y="1190625"/>
            <a:ext cx="8378825" cy="4752975"/>
          </a:xfrm>
        </p:spPr>
        <p:txBody>
          <a:bodyPr rtlCol="0">
            <a:normAutofit/>
          </a:bodyPr>
          <a:lstStyle/>
          <a:p>
            <a:pPr lvl="0"/>
            <a:endParaRPr lang="en-US" noProof="0"/>
          </a:p>
        </p:txBody>
      </p:sp>
    </p:spTree>
    <p:extLst>
      <p:ext uri="{BB962C8B-B14F-4D97-AF65-F5344CB8AC3E}">
        <p14:creationId xmlns:p14="http://schemas.microsoft.com/office/powerpoint/2010/main" val="206456450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58779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1.png"/><Relationship Id="rId5" Type="http://schemas.openxmlformats.org/officeDocument/2006/relationships/slideLayout" Target="../slideLayouts/slideLayout6.xml"/><Relationship Id="rId10" Type="http://schemas.openxmlformats.org/officeDocument/2006/relationships/image" Target="../media/image5.jpeg"/><Relationship Id="rId4" Type="http://schemas.openxmlformats.org/officeDocument/2006/relationships/slideLayout" Target="../slideLayouts/slideLayout5.xml"/><Relationship Id="rId9"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theme" Target="../theme/theme3.xml"/><Relationship Id="rId7" Type="http://schemas.openxmlformats.org/officeDocument/2006/relationships/image" Target="../media/image4.png"/><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11.xml"/><Relationship Id="rId6" Type="http://schemas.openxmlformats.org/officeDocument/2006/relationships/image" Target="../media/image9.emf"/><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7327900" y="6121400"/>
            <a:ext cx="1524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3075" name="Picture 10" descr="Voy_cap_line_art.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44500" y="6256338"/>
            <a:ext cx="29845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6" name="Picture 17"/>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178675" y="5921375"/>
            <a:ext cx="15843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9" descr="voy_vb_hz6_rgb.jp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9159875" cy="403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44500" y="5680075"/>
            <a:ext cx="13430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2" r:id="rId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393700" y="230188"/>
            <a:ext cx="82296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12446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Slide Number Placeholder 5"/>
          <p:cNvSpPr>
            <a:spLocks noGrp="1"/>
          </p:cNvSpPr>
          <p:nvPr>
            <p:ph type="sldNum" sz="quarter" idx="4"/>
          </p:nvPr>
        </p:nvSpPr>
        <p:spPr>
          <a:xfrm>
            <a:off x="487363" y="6453188"/>
            <a:ext cx="579437" cy="417512"/>
          </a:xfrm>
          <a:prstGeom prst="rect">
            <a:avLst/>
          </a:prstGeom>
        </p:spPr>
        <p:txBody>
          <a:bodyPr/>
          <a:lstStyle>
            <a:lvl1pPr fontAlgn="auto">
              <a:spcBef>
                <a:spcPts val="0"/>
              </a:spcBef>
              <a:spcAft>
                <a:spcPts val="0"/>
              </a:spcAft>
              <a:defRPr sz="1100">
                <a:solidFill>
                  <a:srgbClr val="5B5B5B"/>
                </a:solidFill>
                <a:latin typeface="Arial"/>
                <a:cs typeface="Arial"/>
              </a:defRPr>
            </a:lvl1pPr>
          </a:lstStyle>
          <a:p>
            <a:pPr>
              <a:defRPr/>
            </a:pPr>
            <a:fld id="{56088C2E-5CFA-4BCC-9C5D-0AD2601258C2}" type="slidenum">
              <a:rPr lang="en-US"/>
              <a:pPr>
                <a:defRPr/>
              </a:pPr>
              <a:t>‹#›</a:t>
            </a:fld>
            <a:endParaRPr lang="en-US" dirty="0"/>
          </a:p>
        </p:txBody>
      </p:sp>
      <p:pic>
        <p:nvPicPr>
          <p:cNvPr id="4101" name="Picture 11"/>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178675" y="5921375"/>
            <a:ext cx="15843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3" descr="voybar-RGB-long.jpg"/>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877888"/>
            <a:ext cx="91440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Voy_cap_line_art.pn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44500" y="6256338"/>
            <a:ext cx="29845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9" r:id="rId1"/>
    <p:sldLayoutId id="2147483763" r:id="rId2"/>
    <p:sldLayoutId id="2147483764" r:id="rId3"/>
    <p:sldLayoutId id="2147483765" r:id="rId4"/>
    <p:sldLayoutId id="2147483766" r:id="rId5"/>
    <p:sldLayoutId id="2147483771" r:id="rId6"/>
    <p:sldLayoutId id="2147483772" r:id="rId7"/>
  </p:sldLayoutIdLst>
  <p:txStyles>
    <p:titleStyle>
      <a:lvl1pPr algn="l" defTabSz="457200" rtl="0" eaLnBrk="0" fontAlgn="base" hangingPunct="0">
        <a:spcBef>
          <a:spcPct val="0"/>
        </a:spcBef>
        <a:spcAft>
          <a:spcPct val="0"/>
        </a:spcAft>
        <a:defRPr sz="3000" kern="1200">
          <a:solidFill>
            <a:srgbClr val="F6921E"/>
          </a:solidFill>
          <a:latin typeface="Arial"/>
          <a:ea typeface="+mj-ea"/>
          <a:cs typeface="Arial"/>
        </a:defRPr>
      </a:lvl1pPr>
      <a:lvl2pPr algn="l" defTabSz="457200" rtl="0" eaLnBrk="0" fontAlgn="base" hangingPunct="0">
        <a:spcBef>
          <a:spcPct val="0"/>
        </a:spcBef>
        <a:spcAft>
          <a:spcPct val="0"/>
        </a:spcAft>
        <a:defRPr sz="3000">
          <a:solidFill>
            <a:srgbClr val="F6921E"/>
          </a:solidFill>
          <a:latin typeface="Arial" charset="0"/>
          <a:cs typeface="Arial" charset="0"/>
        </a:defRPr>
      </a:lvl2pPr>
      <a:lvl3pPr algn="l" defTabSz="457200" rtl="0" eaLnBrk="0" fontAlgn="base" hangingPunct="0">
        <a:spcBef>
          <a:spcPct val="0"/>
        </a:spcBef>
        <a:spcAft>
          <a:spcPct val="0"/>
        </a:spcAft>
        <a:defRPr sz="3000">
          <a:solidFill>
            <a:srgbClr val="F6921E"/>
          </a:solidFill>
          <a:latin typeface="Arial" charset="0"/>
          <a:cs typeface="Arial" charset="0"/>
        </a:defRPr>
      </a:lvl3pPr>
      <a:lvl4pPr algn="l" defTabSz="457200" rtl="0" eaLnBrk="0" fontAlgn="base" hangingPunct="0">
        <a:spcBef>
          <a:spcPct val="0"/>
        </a:spcBef>
        <a:spcAft>
          <a:spcPct val="0"/>
        </a:spcAft>
        <a:defRPr sz="3000">
          <a:solidFill>
            <a:srgbClr val="F6921E"/>
          </a:solidFill>
          <a:latin typeface="Arial" charset="0"/>
          <a:cs typeface="Arial" charset="0"/>
        </a:defRPr>
      </a:lvl4pPr>
      <a:lvl5pPr algn="l" defTabSz="457200" rtl="0" eaLnBrk="0" fontAlgn="base" hangingPunct="0">
        <a:spcBef>
          <a:spcPct val="0"/>
        </a:spcBef>
        <a:spcAft>
          <a:spcPct val="0"/>
        </a:spcAft>
        <a:defRPr sz="3000">
          <a:solidFill>
            <a:srgbClr val="F6921E"/>
          </a:solidFill>
          <a:latin typeface="Arial" charset="0"/>
          <a:cs typeface="Arial" charset="0"/>
        </a:defRPr>
      </a:lvl5pPr>
      <a:lvl6pPr marL="457200" algn="l" defTabSz="457200" rtl="0" fontAlgn="base">
        <a:spcBef>
          <a:spcPct val="0"/>
        </a:spcBef>
        <a:spcAft>
          <a:spcPct val="0"/>
        </a:spcAft>
        <a:defRPr sz="3000">
          <a:solidFill>
            <a:srgbClr val="F6921E"/>
          </a:solidFill>
          <a:latin typeface="Arial" charset="0"/>
          <a:cs typeface="Arial" charset="0"/>
        </a:defRPr>
      </a:lvl6pPr>
      <a:lvl7pPr marL="914400" algn="l" defTabSz="457200" rtl="0" fontAlgn="base">
        <a:spcBef>
          <a:spcPct val="0"/>
        </a:spcBef>
        <a:spcAft>
          <a:spcPct val="0"/>
        </a:spcAft>
        <a:defRPr sz="3000">
          <a:solidFill>
            <a:srgbClr val="F6921E"/>
          </a:solidFill>
          <a:latin typeface="Arial" charset="0"/>
          <a:cs typeface="Arial" charset="0"/>
        </a:defRPr>
      </a:lvl7pPr>
      <a:lvl8pPr marL="1371600" algn="l" defTabSz="457200" rtl="0" fontAlgn="base">
        <a:spcBef>
          <a:spcPct val="0"/>
        </a:spcBef>
        <a:spcAft>
          <a:spcPct val="0"/>
        </a:spcAft>
        <a:defRPr sz="3000">
          <a:solidFill>
            <a:srgbClr val="F6921E"/>
          </a:solidFill>
          <a:latin typeface="Arial" charset="0"/>
          <a:cs typeface="Arial" charset="0"/>
        </a:defRPr>
      </a:lvl8pPr>
      <a:lvl9pPr marL="1828800" algn="l" defTabSz="457200" rtl="0" fontAlgn="base">
        <a:spcBef>
          <a:spcPct val="0"/>
        </a:spcBef>
        <a:spcAft>
          <a:spcPct val="0"/>
        </a:spcAft>
        <a:defRPr sz="3000">
          <a:solidFill>
            <a:srgbClr val="F6921E"/>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Wingdings" pitchFamily="2" charset="2"/>
        <a:buChar char="§"/>
        <a:defRPr sz="2800" kern="1200">
          <a:solidFill>
            <a:srgbClr val="262626"/>
          </a:solidFill>
          <a:latin typeface="Arial"/>
          <a:ea typeface="+mn-ea"/>
          <a:cs typeface="Arial"/>
        </a:defRPr>
      </a:lvl1pPr>
      <a:lvl2pPr marL="742950" indent="-285750" algn="l" defTabSz="457200" rtl="0" eaLnBrk="0" fontAlgn="base" hangingPunct="0">
        <a:spcBef>
          <a:spcPct val="20000"/>
        </a:spcBef>
        <a:spcAft>
          <a:spcPct val="0"/>
        </a:spcAft>
        <a:buFont typeface="Arial" charset="0"/>
        <a:buChar char="–"/>
        <a:defRPr sz="2400" kern="1200">
          <a:solidFill>
            <a:srgbClr val="262626"/>
          </a:solidFill>
          <a:latin typeface="Arial"/>
          <a:ea typeface="+mn-ea"/>
          <a:cs typeface="Arial"/>
        </a:defRPr>
      </a:lvl2pPr>
      <a:lvl3pPr marL="1143000" indent="-228600" algn="l" defTabSz="457200" rtl="0" eaLnBrk="0" fontAlgn="base" hangingPunct="0">
        <a:spcBef>
          <a:spcPct val="20000"/>
        </a:spcBef>
        <a:spcAft>
          <a:spcPct val="0"/>
        </a:spcAft>
        <a:buFont typeface="Wingdings" pitchFamily="2" charset="2"/>
        <a:buChar char="§"/>
        <a:defRPr sz="2200" kern="1200">
          <a:solidFill>
            <a:srgbClr val="262626"/>
          </a:solidFill>
          <a:latin typeface="Arial"/>
          <a:ea typeface="+mn-ea"/>
          <a:cs typeface="Arial"/>
        </a:defRPr>
      </a:lvl3pPr>
      <a:lvl4pPr marL="1600200" indent="-228600" algn="l" defTabSz="457200" rtl="0" eaLnBrk="0" fontAlgn="base" hangingPunct="0">
        <a:spcBef>
          <a:spcPct val="20000"/>
        </a:spcBef>
        <a:spcAft>
          <a:spcPct val="0"/>
        </a:spcAft>
        <a:buFont typeface="Arial" charset="0"/>
        <a:buChar char="–"/>
        <a:defRPr kern="1200">
          <a:solidFill>
            <a:srgbClr val="262626"/>
          </a:solidFill>
          <a:latin typeface="Arial"/>
          <a:ea typeface="+mn-ea"/>
          <a:cs typeface="Arial"/>
        </a:defRPr>
      </a:lvl4pPr>
      <a:lvl5pPr marL="2057400" indent="-228600" algn="l" defTabSz="457200" rtl="0" eaLnBrk="0" fontAlgn="base" hangingPunct="0">
        <a:spcBef>
          <a:spcPct val="20000"/>
        </a:spcBef>
        <a:spcAft>
          <a:spcPct val="0"/>
        </a:spcAft>
        <a:buFont typeface="Arial" charset="0"/>
        <a:buChar char="»"/>
        <a:defRPr kern="1200">
          <a:solidFill>
            <a:srgbClr val="2626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8" descr="voyabar-med.png"/>
          <p:cNvPicPr>
            <a:picLocks noChangeAspect="1"/>
          </p:cNvPicPr>
          <p:nvPr userDrawn="1"/>
        </p:nvPicPr>
        <p:blipFill>
          <a:blip r:embed="rId4">
            <a:extLst>
              <a:ext uri="{28A0092B-C50C-407E-A947-70E740481C1C}">
                <a14:useLocalDpi xmlns:a14="http://schemas.microsoft.com/office/drawing/2010/main" val="0"/>
              </a:ext>
            </a:extLst>
          </a:blip>
          <a:srcRect t="44815" b="32777"/>
          <a:stretch>
            <a:fillRect/>
          </a:stretch>
        </p:blipFill>
        <p:spPr bwMode="auto">
          <a:xfrm>
            <a:off x="0" y="2573338"/>
            <a:ext cx="9144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10" descr="Voy_cap_line_art.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44500" y="6256338"/>
            <a:ext cx="29845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3"/>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178675" y="5921375"/>
            <a:ext cx="15843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44500" y="5680075"/>
            <a:ext cx="13430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2" descr="C:\Users\A964586\AppData\Local\Temp\wzc22c\SeminarPhotosLR\FinancialLiteracyEdLR.jp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175"/>
            <a:ext cx="91440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7" r:id="rId1"/>
    <p:sldLayoutId id="2147483775" r:id="rId2"/>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2" descr="173312753_revised_2.jp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userDrawn="1"/>
        </p:nvSpPr>
        <p:spPr>
          <a:xfrm>
            <a:off x="7327900" y="6121400"/>
            <a:ext cx="1524000" cy="6096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148" name="Picture 10" descr="Voy_cap_line_art.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44500" y="6256338"/>
            <a:ext cx="2984500" cy="12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14"/>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7178675" y="5921375"/>
            <a:ext cx="1584325"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1" descr="voy_vb_hz_r11_4cp.eps"/>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779838"/>
            <a:ext cx="9144000" cy="3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2"/>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44500" y="5680075"/>
            <a:ext cx="1343025"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8" r:id="rId1"/>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hyperlink" Target="http://longtermcare.gov/glossary/hospice-care/" TargetMode="External"/><Relationship Id="rId3" Type="http://schemas.openxmlformats.org/officeDocument/2006/relationships/hyperlink" Target="http://longtermcare.gov/glossary/medicare/" TargetMode="External"/><Relationship Id="rId7" Type="http://schemas.openxmlformats.org/officeDocument/2006/relationships/hyperlink" Target="http://longtermcare.gov/glossary/custodial-care/"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hyperlink" Target="http://longtermcare.gov/glossary/bathing/" TargetMode="External"/><Relationship Id="rId5" Type="http://schemas.openxmlformats.org/officeDocument/2006/relationships/hyperlink" Target="http://longtermcare.gov/glossary/personal-care/" TargetMode="External"/><Relationship Id="rId10" Type="http://schemas.openxmlformats.org/officeDocument/2006/relationships/image" Target="../media/image43.png"/><Relationship Id="rId4" Type="http://schemas.openxmlformats.org/officeDocument/2006/relationships/hyperlink" Target="http://longtermcare.gov/glossary/long-term-care-services/" TargetMode="External"/><Relationship Id="rId9" Type="http://schemas.openxmlformats.org/officeDocument/2006/relationships/hyperlink" Target="http://longtermcare.gov/glossary/skilled-car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longtermcare.gov/glossary/nursing-home/" TargetMode="External"/><Relationship Id="rId7"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hyperlink" Target="http://longtermcare.gov/glossary/personal-care/" TargetMode="External"/><Relationship Id="rId5" Type="http://schemas.openxmlformats.org/officeDocument/2006/relationships/hyperlink" Target="http://longtermcare.gov/glossary/community-based-services/" TargetMode="External"/><Relationship Id="rId4" Type="http://schemas.openxmlformats.org/officeDocument/2006/relationships/hyperlink" Target="http://longtermcare.gov/glossary/medicai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www.legacyfg.net/"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hyperlink" Target="http://www.voya.com/" TargetMode="External"/><Relationship Id="rId4" Type="http://schemas.openxmlformats.org/officeDocument/2006/relationships/hyperlink" Target="http://www.360financialliteracy.or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hyperlink" Target="http://www.legacyfg.net/" TargetMode="External"/><Relationship Id="rId4" Type="http://schemas.openxmlformats.org/officeDocument/2006/relationships/hyperlink" Target="mailto:Mario.Torres@voyafa.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jpe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idx="4294967295"/>
          </p:nvPr>
        </p:nvSpPr>
        <p:spPr>
          <a:xfrm>
            <a:off x="393700" y="58738"/>
            <a:ext cx="8750300" cy="1122362"/>
          </a:xfrm>
        </p:spPr>
        <p:txBody>
          <a:bodyPr/>
          <a:lstStyle/>
          <a:p>
            <a:pPr eaLnBrk="1" hangingPunct="1"/>
            <a:r>
              <a:rPr lang="en-US" altLang="en-US" dirty="0" smtClean="0">
                <a:latin typeface="Arial" charset="0"/>
                <a:cs typeface="Arial" charset="0"/>
              </a:rPr>
              <a:t>					   		Welcome</a:t>
            </a:r>
          </a:p>
        </p:txBody>
      </p:sp>
      <p:sp>
        <p:nvSpPr>
          <p:cNvPr id="3" name="Content Placeholder 2"/>
          <p:cNvSpPr>
            <a:spLocks noGrp="1"/>
          </p:cNvSpPr>
          <p:nvPr>
            <p:ph idx="4294967295"/>
          </p:nvPr>
        </p:nvSpPr>
        <p:spPr>
          <a:xfrm>
            <a:off x="423863" y="1346200"/>
            <a:ext cx="8229600" cy="4525963"/>
          </a:xfrm>
        </p:spPr>
        <p:txBody>
          <a:bodyPr rtlCol="0">
            <a:normAutofit fontScale="55000" lnSpcReduction="20000"/>
          </a:bodyPr>
          <a:lstStyle/>
          <a:p>
            <a:pPr marL="0" indent="0" algn="ctr" eaLnBrk="1" fontAlgn="auto" hangingPunct="1">
              <a:spcAft>
                <a:spcPts val="0"/>
              </a:spcAft>
              <a:buFont typeface="Wingdings" charset="2"/>
              <a:buNone/>
              <a:defRPr/>
            </a:pPr>
            <a:endParaRPr lang="en-US" dirty="0" smtClean="0"/>
          </a:p>
          <a:p>
            <a:pPr marL="0" indent="0" algn="ctr" eaLnBrk="1" fontAlgn="auto" hangingPunct="1">
              <a:spcAft>
                <a:spcPts val="0"/>
              </a:spcAft>
              <a:buFont typeface="Wingdings" charset="2"/>
              <a:buNone/>
              <a:defRPr/>
            </a:pPr>
            <a:r>
              <a:rPr lang="en-US" sz="5100" b="1" dirty="0" smtClean="0"/>
              <a:t>Mario Torres</a:t>
            </a:r>
            <a:endParaRPr lang="en-US" sz="5100" b="1" dirty="0"/>
          </a:p>
          <a:p>
            <a:pPr marL="0" indent="0" algn="ctr" eaLnBrk="1" fontAlgn="auto" hangingPunct="1">
              <a:spcAft>
                <a:spcPts val="0"/>
              </a:spcAft>
              <a:buFont typeface="Wingdings" charset="2"/>
              <a:buNone/>
              <a:defRPr/>
            </a:pPr>
            <a:r>
              <a:rPr lang="en-US" sz="3300" dirty="0" smtClean="0"/>
              <a:t>Investment Advisor Representative</a:t>
            </a:r>
          </a:p>
          <a:p>
            <a:pPr marL="0" indent="0" algn="ctr" eaLnBrk="1" fontAlgn="auto" hangingPunct="1">
              <a:spcAft>
                <a:spcPts val="0"/>
              </a:spcAft>
              <a:buFont typeface="Wingdings" charset="2"/>
              <a:buNone/>
              <a:defRPr/>
            </a:pPr>
            <a:endParaRPr lang="en-US" sz="3300" dirty="0" smtClean="0"/>
          </a:p>
          <a:p>
            <a:pPr marL="0" indent="0" algn="ctr" eaLnBrk="1" fontAlgn="auto" hangingPunct="1">
              <a:spcAft>
                <a:spcPts val="0"/>
              </a:spcAft>
              <a:buFont typeface="Wingdings" charset="2"/>
              <a:buNone/>
              <a:defRPr/>
            </a:pPr>
            <a:r>
              <a:rPr lang="en-US" sz="3300" dirty="0" smtClean="0"/>
              <a:t>Voya Financial Advisors</a:t>
            </a:r>
          </a:p>
          <a:p>
            <a:pPr marL="0" indent="0" algn="ctr" eaLnBrk="1" fontAlgn="auto" hangingPunct="1">
              <a:spcAft>
                <a:spcPts val="0"/>
              </a:spcAft>
              <a:buFont typeface="Wingdings" charset="2"/>
              <a:buNone/>
              <a:defRPr/>
            </a:pPr>
            <a:r>
              <a:rPr lang="en-US" sz="2900" dirty="0" smtClean="0"/>
              <a:t>9400 Holly Ave NE, Bldg. 4,</a:t>
            </a:r>
          </a:p>
          <a:p>
            <a:pPr marL="0" indent="0" algn="ctr" eaLnBrk="1" fontAlgn="auto" hangingPunct="1">
              <a:spcAft>
                <a:spcPts val="0"/>
              </a:spcAft>
              <a:buFont typeface="Wingdings" charset="2"/>
              <a:buNone/>
              <a:defRPr/>
            </a:pPr>
            <a:r>
              <a:rPr lang="en-US" sz="2900" dirty="0" smtClean="0"/>
              <a:t>Albuquerque, NM 87122</a:t>
            </a:r>
            <a:endParaRPr lang="en-US" sz="2900" dirty="0"/>
          </a:p>
          <a:p>
            <a:pPr marL="0" indent="0" algn="ctr" eaLnBrk="1" fontAlgn="auto" hangingPunct="1">
              <a:spcAft>
                <a:spcPts val="0"/>
              </a:spcAft>
              <a:buFont typeface="Wingdings" charset="2"/>
              <a:buNone/>
              <a:defRPr/>
            </a:pPr>
            <a:r>
              <a:rPr lang="en-US" sz="2900" dirty="0" smtClean="0"/>
              <a:t>505-350-5421 Cell</a:t>
            </a:r>
          </a:p>
          <a:p>
            <a:pPr marL="0" indent="0" algn="ctr" eaLnBrk="1" fontAlgn="auto" hangingPunct="1">
              <a:spcAft>
                <a:spcPts val="0"/>
              </a:spcAft>
              <a:buFont typeface="Wingdings" charset="2"/>
              <a:buNone/>
              <a:defRPr/>
            </a:pPr>
            <a:r>
              <a:rPr lang="en-US" sz="2900" smtClean="0"/>
              <a:t>Mario.Torres@voyafa.com</a:t>
            </a:r>
            <a:endParaRPr lang="en-US" sz="2900" dirty="0" smtClean="0"/>
          </a:p>
          <a:p>
            <a:pPr marL="0" indent="0" algn="ctr" eaLnBrk="1" fontAlgn="auto" hangingPunct="1">
              <a:spcAft>
                <a:spcPts val="0"/>
              </a:spcAft>
              <a:buFont typeface="Wingdings" charset="2"/>
              <a:buNone/>
              <a:defRPr/>
            </a:pPr>
            <a:endParaRPr lang="en-US" sz="1600" dirty="0" smtClean="0"/>
          </a:p>
          <a:p>
            <a:pPr marL="0" indent="0" algn="ctr" eaLnBrk="1" fontAlgn="auto" hangingPunct="1">
              <a:spcAft>
                <a:spcPts val="0"/>
              </a:spcAft>
              <a:buFont typeface="Wingdings" charset="2"/>
              <a:buNone/>
              <a:defRPr/>
            </a:pPr>
            <a:endParaRPr lang="en-US" sz="4000" dirty="0" smtClean="0"/>
          </a:p>
          <a:p>
            <a:pPr marL="0" indent="0" algn="ctr" eaLnBrk="1" fontAlgn="auto" hangingPunct="1">
              <a:spcAft>
                <a:spcPts val="0"/>
              </a:spcAft>
              <a:buFont typeface="Wingdings" charset="2"/>
              <a:buNone/>
              <a:defRPr/>
            </a:pPr>
            <a:r>
              <a:rPr lang="en-US" sz="3100" dirty="0" smtClean="0"/>
              <a:t>Securities </a:t>
            </a:r>
            <a:r>
              <a:rPr lang="en-US" sz="3100" dirty="0"/>
              <a:t>and investment advisory services offered through Voya Financial Advisors, Inc., </a:t>
            </a:r>
            <a:r>
              <a:rPr lang="en-US" sz="3100" dirty="0" smtClean="0"/>
              <a:t>(member </a:t>
            </a:r>
            <a:r>
              <a:rPr lang="en-US" sz="3100" dirty="0"/>
              <a:t>SIPC</a:t>
            </a:r>
            <a:r>
              <a:rPr lang="en-US" sz="3100" dirty="0" smtClean="0"/>
              <a:t>)</a:t>
            </a:r>
          </a:p>
          <a:p>
            <a:pPr marL="0" indent="0" algn="ctr" eaLnBrk="1" fontAlgn="auto" hangingPunct="1">
              <a:spcAft>
                <a:spcPts val="0"/>
              </a:spcAft>
              <a:buFont typeface="Wingdings" charset="2"/>
              <a:buNone/>
              <a:defRPr/>
            </a:pPr>
            <a:endParaRPr lang="en-US" sz="3100" dirty="0"/>
          </a:p>
          <a:p>
            <a:pPr marL="0" indent="0" algn="ctr" eaLnBrk="1" fontAlgn="auto" hangingPunct="1">
              <a:spcAft>
                <a:spcPts val="0"/>
              </a:spcAft>
              <a:buFont typeface="Wingdings" charset="2"/>
              <a:buNone/>
              <a:defRPr/>
            </a:pPr>
            <a:r>
              <a:rPr lang="en-US" sz="3100" dirty="0" smtClean="0"/>
              <a:t>This </a:t>
            </a:r>
            <a:r>
              <a:rPr lang="en-US" sz="3100" dirty="0"/>
              <a:t>seminar has been funded </a:t>
            </a:r>
            <a:r>
              <a:rPr lang="en-US" sz="3100" dirty="0" smtClean="0"/>
              <a:t>in whole/in part by University of New Mexico</a:t>
            </a:r>
          </a:p>
          <a:p>
            <a:pPr marL="0" indent="0" algn="ctr" eaLnBrk="1" fontAlgn="auto" hangingPunct="1">
              <a:spcAft>
                <a:spcPts val="0"/>
              </a:spcAft>
              <a:buFont typeface="Wingdings" pitchFamily="2" charset="2"/>
              <a:buNone/>
              <a:defRPr/>
            </a:pPr>
            <a:endParaRPr lang="en-US" dirty="0"/>
          </a:p>
          <a:p>
            <a:pPr eaLnBrk="1" fontAlgn="auto" hangingPunct="1">
              <a:spcAft>
                <a:spcPts val="0"/>
              </a:spcAft>
              <a:buFont typeface="Wingdings" charset="2"/>
              <a:buChar char="§"/>
              <a:defRPr/>
            </a:pPr>
            <a:endParaRPr lang="en-US" dirty="0"/>
          </a:p>
        </p:txBody>
      </p:sp>
      <p:pic>
        <p:nvPicPr>
          <p:cNvPr id="1434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61200" y="5799138"/>
            <a:ext cx="1682750" cy="80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Term Life Insurance</a:t>
            </a:r>
            <a:endParaRPr lang="en-GB" altLang="en-US" sz="3200" dirty="0" smtClean="0"/>
          </a:p>
        </p:txBody>
      </p:sp>
      <p:sp>
        <p:nvSpPr>
          <p:cNvPr id="21507" name="Rectangle 3"/>
          <p:cNvSpPr>
            <a:spLocks noGrp="1" noChangeArrowheads="1"/>
          </p:cNvSpPr>
          <p:nvPr>
            <p:ph type="body" idx="1"/>
          </p:nvPr>
        </p:nvSpPr>
        <p:spPr/>
        <p:txBody>
          <a:bodyPr/>
          <a:lstStyle/>
          <a:p>
            <a:pPr eaLnBrk="1" hangingPunct="1">
              <a:buClr>
                <a:srgbClr val="F6921E"/>
              </a:buClr>
              <a:buFont typeface="Arial" charset="0"/>
              <a:buChar char="•"/>
            </a:pPr>
            <a:r>
              <a:rPr lang="en-US" altLang="en-US" dirty="0" smtClean="0">
                <a:solidFill>
                  <a:srgbClr val="333333"/>
                </a:solidFill>
                <a:latin typeface="Arial" charset="0"/>
                <a:cs typeface="Arial" charset="0"/>
              </a:rPr>
              <a:t>Group term - https://hr.unm.edu/benefits/life-insurance</a:t>
            </a:r>
          </a:p>
          <a:p>
            <a:pPr lvl="1" eaLnBrk="1" hangingPunct="1">
              <a:buClr>
                <a:srgbClr val="F6921E"/>
              </a:buClr>
              <a:buFont typeface="Arial" charset="0"/>
              <a:buChar char="•"/>
            </a:pPr>
            <a:r>
              <a:rPr lang="en-US" altLang="en-US" dirty="0" smtClean="0">
                <a:solidFill>
                  <a:srgbClr val="333333"/>
                </a:solidFill>
                <a:latin typeface="Arial" charset="0"/>
                <a:cs typeface="Arial" charset="0"/>
              </a:rPr>
              <a:t>May purchase up to 3 times salary</a:t>
            </a:r>
          </a:p>
          <a:p>
            <a:pPr lvl="1" eaLnBrk="1" hangingPunct="1">
              <a:buClr>
                <a:srgbClr val="F6921E"/>
              </a:buClr>
              <a:buFont typeface="Arial" charset="0"/>
              <a:buChar char="•"/>
            </a:pPr>
            <a:r>
              <a:rPr lang="en-US" altLang="en-US" dirty="0" smtClean="0">
                <a:solidFill>
                  <a:srgbClr val="333333"/>
                </a:solidFill>
                <a:latin typeface="Arial" charset="0"/>
                <a:cs typeface="Arial" charset="0"/>
              </a:rPr>
              <a:t>Terminates upon separation from employment</a:t>
            </a:r>
          </a:p>
          <a:p>
            <a:pPr eaLnBrk="1" hangingPunct="1">
              <a:buClr>
                <a:srgbClr val="F6921E"/>
              </a:buClr>
              <a:buFont typeface="Arial" charset="0"/>
              <a:buChar char="•"/>
            </a:pPr>
            <a:r>
              <a:rPr lang="en-US" altLang="en-US" dirty="0" smtClean="0">
                <a:solidFill>
                  <a:srgbClr val="333333"/>
                </a:solidFill>
                <a:latin typeface="Arial" charset="0"/>
                <a:cs typeface="Arial" charset="0"/>
              </a:rPr>
              <a:t>Individual term </a:t>
            </a:r>
          </a:p>
          <a:p>
            <a:pPr lvl="1" eaLnBrk="1" hangingPunct="1">
              <a:buClr>
                <a:srgbClr val="F6921E"/>
              </a:buClr>
              <a:buFont typeface="Arial" charset="0"/>
              <a:buChar char="•"/>
            </a:pPr>
            <a:r>
              <a:rPr lang="en-US" altLang="en-US" dirty="0" smtClean="0">
                <a:solidFill>
                  <a:srgbClr val="333333"/>
                </a:solidFill>
                <a:latin typeface="Arial" charset="0"/>
                <a:cs typeface="Arial" charset="0"/>
              </a:rPr>
              <a:t>5, 10, 20, or 30 year</a:t>
            </a:r>
          </a:p>
          <a:p>
            <a:pPr lvl="1" eaLnBrk="1" hangingPunct="1">
              <a:buClr>
                <a:srgbClr val="F6921E"/>
              </a:buClr>
              <a:buFont typeface="Arial" charset="0"/>
              <a:buChar char="•"/>
            </a:pPr>
            <a:r>
              <a:rPr lang="en-US" altLang="en-US" dirty="0" smtClean="0">
                <a:solidFill>
                  <a:srgbClr val="333333"/>
                </a:solidFill>
                <a:latin typeface="Arial" charset="0"/>
                <a:cs typeface="Arial" charset="0"/>
              </a:rPr>
              <a:t>Terminates upon end of term</a:t>
            </a:r>
          </a:p>
          <a:p>
            <a:pPr eaLnBrk="1" hangingPunct="1">
              <a:buClr>
                <a:srgbClr val="F6921E"/>
              </a:buClr>
              <a:buFont typeface="Arial" charset="0"/>
              <a:buChar char="•"/>
            </a:pPr>
            <a:r>
              <a:rPr lang="en-US" altLang="en-US" sz="2600" dirty="0" smtClean="0">
                <a:solidFill>
                  <a:srgbClr val="333333"/>
                </a:solidFill>
                <a:latin typeface="Arial" charset="0"/>
                <a:cs typeface="Arial" charset="0"/>
              </a:rPr>
              <a:t>Coverage when need greatest</a:t>
            </a:r>
          </a:p>
          <a:p>
            <a:pPr lvl="1" eaLnBrk="1" hangingPunct="1">
              <a:buClr>
                <a:srgbClr val="F6921E"/>
              </a:buClr>
              <a:buFont typeface="Arial" charset="0"/>
              <a:buChar char="•"/>
            </a:pPr>
            <a:endParaRPr lang="en-US" altLang="en-US" sz="22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2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800" dirty="0" smtClean="0">
              <a:solidFill>
                <a:srgbClr val="333333"/>
              </a:solidFill>
              <a:latin typeface="Arial" charset="0"/>
              <a:cs typeface="Arial" charset="0"/>
            </a:endParaRP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p:txBody>
      </p:sp>
      <p:sp>
        <p:nvSpPr>
          <p:cNvPr id="21508" name="Rectangle 3"/>
          <p:cNvSpPr>
            <a:spLocks noChangeArrowheads="1"/>
          </p:cNvSpPr>
          <p:nvPr/>
        </p:nvSpPr>
        <p:spPr bwMode="auto">
          <a:xfrm>
            <a:off x="501650" y="2395538"/>
            <a:ext cx="8378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pPr>
            <a:endParaRPr lang="en-US" altLang="en-US" sz="2000">
              <a:solidFill>
                <a:srgbClr val="000066"/>
              </a:solidFill>
              <a:latin typeface="Arial" charset="0"/>
            </a:endParaRPr>
          </a:p>
        </p:txBody>
      </p:sp>
      <p:sp>
        <p:nvSpPr>
          <p:cNvPr id="21509" name="Rectangle 3"/>
          <p:cNvSpPr>
            <a:spLocks noChangeArrowheads="1"/>
          </p:cNvSpPr>
          <p:nvPr/>
        </p:nvSpPr>
        <p:spPr bwMode="auto">
          <a:xfrm>
            <a:off x="514350" y="3600450"/>
            <a:ext cx="8378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
        <p:nvSpPr>
          <p:cNvPr id="21510" name="Rectangle 3"/>
          <p:cNvSpPr>
            <a:spLocks noChangeArrowheads="1"/>
          </p:cNvSpPr>
          <p:nvPr/>
        </p:nvSpPr>
        <p:spPr bwMode="auto">
          <a:xfrm>
            <a:off x="514350" y="4878388"/>
            <a:ext cx="8378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pic>
        <p:nvPicPr>
          <p:cNvPr id="1167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766" y="3019068"/>
            <a:ext cx="2751667" cy="29246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4094276"/>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Permanent Insurance</a:t>
            </a:r>
            <a:endParaRPr lang="en-GB" altLang="en-US" sz="3200" dirty="0" smtClean="0"/>
          </a:p>
        </p:txBody>
      </p:sp>
      <p:sp>
        <p:nvSpPr>
          <p:cNvPr id="21507" name="Rectangle 3"/>
          <p:cNvSpPr>
            <a:spLocks noGrp="1" noChangeArrowheads="1"/>
          </p:cNvSpPr>
          <p:nvPr>
            <p:ph type="body" idx="1"/>
          </p:nvPr>
        </p:nvSpPr>
        <p:spPr/>
        <p:txBody>
          <a:bodyPr/>
          <a:lstStyle/>
          <a:p>
            <a:pPr eaLnBrk="1" hangingPunct="1">
              <a:buClr>
                <a:srgbClr val="F6921E"/>
              </a:buClr>
              <a:buFont typeface="Arial" charset="0"/>
              <a:buChar char="•"/>
            </a:pPr>
            <a:r>
              <a:rPr lang="en-US" altLang="en-US" dirty="0">
                <a:solidFill>
                  <a:srgbClr val="333333"/>
                </a:solidFill>
                <a:latin typeface="Arial" charset="0"/>
                <a:cs typeface="Arial" charset="0"/>
              </a:rPr>
              <a:t>Rent vs </a:t>
            </a:r>
            <a:r>
              <a:rPr lang="en-US" altLang="en-US" dirty="0" smtClean="0">
                <a:solidFill>
                  <a:srgbClr val="333333"/>
                </a:solidFill>
                <a:latin typeface="Arial" charset="0"/>
                <a:cs typeface="Arial" charset="0"/>
              </a:rPr>
              <a:t>Own</a:t>
            </a:r>
          </a:p>
          <a:p>
            <a:pPr lvl="1" eaLnBrk="1" hangingPunct="1">
              <a:buClr>
                <a:srgbClr val="F6921E"/>
              </a:buClr>
              <a:buFont typeface="Arial" charset="0"/>
              <a:buChar char="•"/>
            </a:pPr>
            <a:r>
              <a:rPr lang="en-US" altLang="en-US" dirty="0" smtClean="0">
                <a:solidFill>
                  <a:srgbClr val="333333"/>
                </a:solidFill>
                <a:latin typeface="Arial" charset="0"/>
                <a:cs typeface="Arial" charset="0"/>
              </a:rPr>
              <a:t>Ability to lock in rates</a:t>
            </a:r>
          </a:p>
          <a:p>
            <a:pPr lvl="1" eaLnBrk="1" hangingPunct="1">
              <a:buClr>
                <a:srgbClr val="F6921E"/>
              </a:buClr>
              <a:buFont typeface="Arial" charset="0"/>
              <a:buChar char="•"/>
            </a:pPr>
            <a:r>
              <a:rPr lang="en-US" altLang="en-US" dirty="0" smtClean="0">
                <a:solidFill>
                  <a:srgbClr val="333333"/>
                </a:solidFill>
                <a:latin typeface="Arial" charset="0"/>
                <a:cs typeface="Arial" charset="0"/>
              </a:rPr>
              <a:t>Future health concerns not an issue</a:t>
            </a:r>
            <a:endParaRPr lang="en-US" altLang="en-US" dirty="0">
              <a:solidFill>
                <a:srgbClr val="333333"/>
              </a:solidFill>
              <a:latin typeface="Arial" charset="0"/>
              <a:cs typeface="Arial" charset="0"/>
            </a:endParaRPr>
          </a:p>
          <a:p>
            <a:pPr eaLnBrk="1" hangingPunct="1">
              <a:buClr>
                <a:srgbClr val="F6921E"/>
              </a:buClr>
              <a:buFont typeface="Arial" charset="0"/>
              <a:buChar char="•"/>
            </a:pPr>
            <a:r>
              <a:rPr lang="en-US" altLang="en-US" dirty="0" smtClean="0">
                <a:solidFill>
                  <a:srgbClr val="333333"/>
                </a:solidFill>
                <a:latin typeface="Arial" charset="0"/>
                <a:cs typeface="Arial" charset="0"/>
              </a:rPr>
              <a:t>Builds Cash Value</a:t>
            </a:r>
          </a:p>
          <a:p>
            <a:pPr eaLnBrk="1" hangingPunct="1">
              <a:buClr>
                <a:srgbClr val="F6921E"/>
              </a:buClr>
              <a:buFont typeface="Arial" charset="0"/>
              <a:buChar char="•"/>
            </a:pPr>
            <a:r>
              <a:rPr lang="en-US" altLang="en-US" dirty="0" smtClean="0">
                <a:solidFill>
                  <a:srgbClr val="333333"/>
                </a:solidFill>
                <a:latin typeface="Arial" charset="0"/>
                <a:cs typeface="Arial" charset="0"/>
              </a:rPr>
              <a:t>Pension Maximization</a:t>
            </a:r>
          </a:p>
          <a:p>
            <a:pPr lvl="1" eaLnBrk="1" hangingPunct="1">
              <a:buClr>
                <a:srgbClr val="F6921E"/>
              </a:buClr>
              <a:buFont typeface="Arial" charset="0"/>
              <a:buChar char="•"/>
            </a:pPr>
            <a:r>
              <a:rPr lang="en-US" altLang="en-US" dirty="0" smtClean="0">
                <a:solidFill>
                  <a:srgbClr val="333333"/>
                </a:solidFill>
                <a:latin typeface="Arial" charset="0"/>
                <a:cs typeface="Arial" charset="0"/>
              </a:rPr>
              <a:t>ERB retirement</a:t>
            </a:r>
          </a:p>
          <a:p>
            <a:pPr lvl="1" eaLnBrk="1" hangingPunct="1">
              <a:buClr>
                <a:srgbClr val="F6921E"/>
              </a:buClr>
              <a:buFont typeface="Arial" charset="0"/>
              <a:buChar char="•"/>
            </a:pPr>
            <a:r>
              <a:rPr lang="en-US" altLang="en-US" dirty="0" smtClean="0">
                <a:solidFill>
                  <a:srgbClr val="333333"/>
                </a:solidFill>
                <a:latin typeface="Arial" charset="0"/>
                <a:cs typeface="Arial" charset="0"/>
              </a:rPr>
              <a:t>Pass pension on to heirs</a:t>
            </a:r>
          </a:p>
          <a:p>
            <a:pPr eaLnBrk="1" hangingPunct="1">
              <a:buClr>
                <a:srgbClr val="F6921E"/>
              </a:buClr>
              <a:buFont typeface="Arial" charset="0"/>
              <a:buChar char="•"/>
            </a:pPr>
            <a:r>
              <a:rPr lang="en-US" altLang="en-US" dirty="0" smtClean="0">
                <a:solidFill>
                  <a:srgbClr val="333333"/>
                </a:solidFill>
                <a:latin typeface="Arial" charset="0"/>
                <a:cs typeface="Arial" charset="0"/>
              </a:rPr>
              <a:t>Wealth Transfer</a:t>
            </a: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a:p>
            <a:pPr eaLnBrk="1" hangingPunct="1">
              <a:buClr>
                <a:srgbClr val="F6921E"/>
              </a:buClr>
              <a:buFont typeface="Arial" charset="0"/>
              <a:buChar char="•"/>
            </a:pPr>
            <a:endParaRPr lang="en-US" altLang="en-US" sz="18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2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800" dirty="0" smtClean="0">
              <a:solidFill>
                <a:srgbClr val="333333"/>
              </a:solidFill>
              <a:latin typeface="Arial" charset="0"/>
              <a:cs typeface="Arial" charset="0"/>
            </a:endParaRP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p:txBody>
      </p:sp>
      <p:sp>
        <p:nvSpPr>
          <p:cNvPr id="21508" name="Rectangle 3"/>
          <p:cNvSpPr>
            <a:spLocks noChangeArrowheads="1"/>
          </p:cNvSpPr>
          <p:nvPr/>
        </p:nvSpPr>
        <p:spPr bwMode="auto">
          <a:xfrm>
            <a:off x="501650" y="2395538"/>
            <a:ext cx="8378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pPr>
            <a:endParaRPr lang="en-US" altLang="en-US" sz="2000">
              <a:solidFill>
                <a:srgbClr val="000066"/>
              </a:solidFill>
              <a:latin typeface="Arial" charset="0"/>
            </a:endParaRPr>
          </a:p>
        </p:txBody>
      </p:sp>
      <p:sp>
        <p:nvSpPr>
          <p:cNvPr id="21509" name="Rectangle 3"/>
          <p:cNvSpPr>
            <a:spLocks noChangeArrowheads="1"/>
          </p:cNvSpPr>
          <p:nvPr/>
        </p:nvSpPr>
        <p:spPr bwMode="auto">
          <a:xfrm>
            <a:off x="514350" y="3600450"/>
            <a:ext cx="8378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
        <p:nvSpPr>
          <p:cNvPr id="21510" name="Rectangle 3"/>
          <p:cNvSpPr>
            <a:spLocks noChangeArrowheads="1"/>
          </p:cNvSpPr>
          <p:nvPr/>
        </p:nvSpPr>
        <p:spPr bwMode="auto">
          <a:xfrm>
            <a:off x="514350" y="4878388"/>
            <a:ext cx="8378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Tree>
    <p:extLst>
      <p:ext uri="{BB962C8B-B14F-4D97-AF65-F5344CB8AC3E}">
        <p14:creationId xmlns:p14="http://schemas.microsoft.com/office/powerpoint/2010/main" val="337138497"/>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Whole Life Insurance </a:t>
            </a:r>
            <a:endParaRPr lang="en-GB" altLang="en-US" sz="3200" dirty="0" smtClean="0"/>
          </a:p>
        </p:txBody>
      </p:sp>
      <p:sp>
        <p:nvSpPr>
          <p:cNvPr id="21507" name="Rectangle 3"/>
          <p:cNvSpPr>
            <a:spLocks noGrp="1" noChangeArrowheads="1"/>
          </p:cNvSpPr>
          <p:nvPr>
            <p:ph type="body" idx="1"/>
          </p:nvPr>
        </p:nvSpPr>
        <p:spPr/>
        <p:txBody>
          <a:bodyPr/>
          <a:lstStyle/>
          <a:p>
            <a:pPr eaLnBrk="1" hangingPunct="1">
              <a:buClr>
                <a:srgbClr val="F6921E"/>
              </a:buClr>
              <a:buFont typeface="Arial" charset="0"/>
              <a:buChar char="•"/>
            </a:pPr>
            <a:r>
              <a:rPr lang="en-US" altLang="en-US" dirty="0" smtClean="0">
                <a:solidFill>
                  <a:srgbClr val="333333"/>
                </a:solidFill>
                <a:latin typeface="Arial" charset="0"/>
                <a:cs typeface="Arial" charset="0"/>
              </a:rPr>
              <a:t>Pay premiums for life.</a:t>
            </a:r>
          </a:p>
          <a:p>
            <a:pPr lvl="1" eaLnBrk="1" hangingPunct="1">
              <a:buClr>
                <a:srgbClr val="F6921E"/>
              </a:buClr>
              <a:buFont typeface="Arial" charset="0"/>
              <a:buChar char="•"/>
            </a:pPr>
            <a:r>
              <a:rPr lang="en-US" altLang="en-US" dirty="0" smtClean="0">
                <a:solidFill>
                  <a:srgbClr val="333333"/>
                </a:solidFill>
                <a:latin typeface="Arial" charset="0"/>
                <a:cs typeface="Arial" charset="0"/>
              </a:rPr>
              <a:t>Builds Cash Value </a:t>
            </a:r>
            <a:endParaRPr lang="en-US" altLang="en-US" sz="18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2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800" dirty="0" smtClean="0">
              <a:solidFill>
                <a:srgbClr val="333333"/>
              </a:solidFill>
              <a:latin typeface="Arial" charset="0"/>
              <a:cs typeface="Arial" charset="0"/>
            </a:endParaRP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p:txBody>
      </p:sp>
      <p:sp>
        <p:nvSpPr>
          <p:cNvPr id="21508" name="Rectangle 3"/>
          <p:cNvSpPr>
            <a:spLocks noChangeArrowheads="1"/>
          </p:cNvSpPr>
          <p:nvPr/>
        </p:nvSpPr>
        <p:spPr bwMode="auto">
          <a:xfrm>
            <a:off x="501650" y="2395538"/>
            <a:ext cx="8378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pPr>
            <a:endParaRPr lang="en-US" altLang="en-US" sz="2000">
              <a:solidFill>
                <a:srgbClr val="000066"/>
              </a:solidFill>
              <a:latin typeface="Arial" charset="0"/>
            </a:endParaRPr>
          </a:p>
        </p:txBody>
      </p:sp>
      <p:sp>
        <p:nvSpPr>
          <p:cNvPr id="21509" name="Rectangle 3"/>
          <p:cNvSpPr>
            <a:spLocks noChangeArrowheads="1"/>
          </p:cNvSpPr>
          <p:nvPr/>
        </p:nvSpPr>
        <p:spPr bwMode="auto">
          <a:xfrm>
            <a:off x="514350" y="3600450"/>
            <a:ext cx="8378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
        <p:nvSpPr>
          <p:cNvPr id="21510" name="Rectangle 3"/>
          <p:cNvSpPr>
            <a:spLocks noChangeArrowheads="1"/>
          </p:cNvSpPr>
          <p:nvPr/>
        </p:nvSpPr>
        <p:spPr bwMode="auto">
          <a:xfrm>
            <a:off x="514350" y="4878388"/>
            <a:ext cx="8378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7867" y="2136873"/>
            <a:ext cx="5577415" cy="3608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0469146"/>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Universal Life Insurance</a:t>
            </a:r>
            <a:endParaRPr lang="en-GB" altLang="en-US" sz="3200" dirty="0" smtClean="0"/>
          </a:p>
        </p:txBody>
      </p:sp>
      <p:sp>
        <p:nvSpPr>
          <p:cNvPr id="21507" name="Rectangle 3"/>
          <p:cNvSpPr>
            <a:spLocks noGrp="1" noChangeArrowheads="1"/>
          </p:cNvSpPr>
          <p:nvPr>
            <p:ph type="body" idx="1"/>
          </p:nvPr>
        </p:nvSpPr>
        <p:spPr/>
        <p:txBody>
          <a:bodyPr/>
          <a:lstStyle/>
          <a:p>
            <a:pPr eaLnBrk="1" hangingPunct="1">
              <a:buClr>
                <a:srgbClr val="F6921E"/>
              </a:buClr>
              <a:buFont typeface="Arial" charset="0"/>
              <a:buChar char="•"/>
            </a:pPr>
            <a:r>
              <a:rPr lang="en-US" altLang="en-US" dirty="0" smtClean="0">
                <a:solidFill>
                  <a:srgbClr val="333333"/>
                </a:solidFill>
                <a:latin typeface="Arial" charset="0"/>
                <a:cs typeface="Arial" charset="0"/>
              </a:rPr>
              <a:t>Pay premiums for life. </a:t>
            </a:r>
          </a:p>
          <a:p>
            <a:pPr lvl="1" eaLnBrk="1" hangingPunct="1">
              <a:buClr>
                <a:srgbClr val="F6921E"/>
              </a:buClr>
              <a:buFont typeface="Arial" charset="0"/>
              <a:buChar char="•"/>
            </a:pPr>
            <a:r>
              <a:rPr lang="en-US" altLang="en-US" sz="1800" dirty="0" smtClean="0">
                <a:solidFill>
                  <a:srgbClr val="333333"/>
                </a:solidFill>
                <a:latin typeface="Arial" charset="0"/>
                <a:cs typeface="Arial" charset="0"/>
              </a:rPr>
              <a:t>Flexible premium</a:t>
            </a:r>
          </a:p>
          <a:p>
            <a:pPr lvl="1" eaLnBrk="1" hangingPunct="1">
              <a:buClr>
                <a:srgbClr val="F6921E"/>
              </a:buClr>
              <a:buFont typeface="Arial" charset="0"/>
              <a:buChar char="•"/>
            </a:pPr>
            <a:r>
              <a:rPr lang="en-US" altLang="en-US" sz="1800" dirty="0" smtClean="0">
                <a:solidFill>
                  <a:srgbClr val="333333"/>
                </a:solidFill>
                <a:latin typeface="Arial" charset="0"/>
                <a:cs typeface="Arial" charset="0"/>
              </a:rPr>
              <a:t>May guarantee death benefit for specific time frame</a:t>
            </a:r>
          </a:p>
          <a:p>
            <a:pPr lvl="1" eaLnBrk="1" hangingPunct="1">
              <a:buClr>
                <a:srgbClr val="F6921E"/>
              </a:buClr>
              <a:buFont typeface="Arial" charset="0"/>
              <a:buChar char="•"/>
            </a:pPr>
            <a:endParaRPr lang="en-US" altLang="en-US" sz="22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800" dirty="0" smtClean="0">
              <a:solidFill>
                <a:srgbClr val="333333"/>
              </a:solidFill>
              <a:latin typeface="Arial" charset="0"/>
              <a:cs typeface="Arial" charset="0"/>
            </a:endParaRP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p:txBody>
      </p:sp>
      <p:sp>
        <p:nvSpPr>
          <p:cNvPr id="21508" name="Rectangle 3"/>
          <p:cNvSpPr>
            <a:spLocks noChangeArrowheads="1"/>
          </p:cNvSpPr>
          <p:nvPr/>
        </p:nvSpPr>
        <p:spPr bwMode="auto">
          <a:xfrm>
            <a:off x="501650" y="2395538"/>
            <a:ext cx="8378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pPr>
            <a:endParaRPr lang="en-US" altLang="en-US" sz="2000">
              <a:solidFill>
                <a:srgbClr val="000066"/>
              </a:solidFill>
              <a:latin typeface="Arial" charset="0"/>
            </a:endParaRPr>
          </a:p>
        </p:txBody>
      </p:sp>
      <p:sp>
        <p:nvSpPr>
          <p:cNvPr id="21509" name="Rectangle 3"/>
          <p:cNvSpPr>
            <a:spLocks noChangeArrowheads="1"/>
          </p:cNvSpPr>
          <p:nvPr/>
        </p:nvSpPr>
        <p:spPr bwMode="auto">
          <a:xfrm>
            <a:off x="514350" y="3600450"/>
            <a:ext cx="8378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
        <p:nvSpPr>
          <p:cNvPr id="21510" name="Rectangle 3"/>
          <p:cNvSpPr>
            <a:spLocks noChangeArrowheads="1"/>
          </p:cNvSpPr>
          <p:nvPr/>
        </p:nvSpPr>
        <p:spPr bwMode="auto">
          <a:xfrm>
            <a:off x="514350" y="4878388"/>
            <a:ext cx="8378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pic>
        <p:nvPicPr>
          <p:cNvPr id="1146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0682" y="2420408"/>
            <a:ext cx="5276850" cy="3419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9923245"/>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Variable Universal Life Insurance</a:t>
            </a:r>
            <a:endParaRPr lang="en-GB" altLang="en-US" sz="3200" dirty="0" smtClean="0"/>
          </a:p>
        </p:txBody>
      </p:sp>
      <p:sp>
        <p:nvSpPr>
          <p:cNvPr id="21507" name="Rectangle 3"/>
          <p:cNvSpPr>
            <a:spLocks noGrp="1" noChangeArrowheads="1"/>
          </p:cNvSpPr>
          <p:nvPr>
            <p:ph type="body" idx="1"/>
          </p:nvPr>
        </p:nvSpPr>
        <p:spPr/>
        <p:txBody>
          <a:bodyPr/>
          <a:lstStyle/>
          <a:p>
            <a:pPr eaLnBrk="1" hangingPunct="1">
              <a:buClr>
                <a:srgbClr val="F6921E"/>
              </a:buClr>
              <a:buFont typeface="Arial" charset="0"/>
              <a:buChar char="•"/>
            </a:pPr>
            <a:r>
              <a:rPr lang="en-US" altLang="en-US" dirty="0">
                <a:solidFill>
                  <a:srgbClr val="333333"/>
                </a:solidFill>
                <a:latin typeface="Arial" charset="0"/>
                <a:cs typeface="Arial" charset="0"/>
              </a:rPr>
              <a:t>Ties Into The Stock Market. </a:t>
            </a:r>
            <a:r>
              <a:rPr lang="en-US" altLang="en-US" dirty="0" smtClean="0">
                <a:solidFill>
                  <a:srgbClr val="333333"/>
                </a:solidFill>
                <a:latin typeface="Arial" charset="0"/>
                <a:cs typeface="Arial" charset="0"/>
              </a:rPr>
              <a:t> </a:t>
            </a:r>
          </a:p>
          <a:p>
            <a:pPr lvl="1" eaLnBrk="1" hangingPunct="1">
              <a:buClr>
                <a:srgbClr val="F6921E"/>
              </a:buClr>
              <a:buFont typeface="Arial" charset="0"/>
              <a:buChar char="•"/>
            </a:pPr>
            <a:r>
              <a:rPr lang="en-US" altLang="en-US" sz="1800" dirty="0" smtClean="0">
                <a:solidFill>
                  <a:srgbClr val="333333"/>
                </a:solidFill>
                <a:latin typeface="Arial" charset="0"/>
                <a:cs typeface="Arial" charset="0"/>
              </a:rPr>
              <a:t>Death benefit may increase or decrease </a:t>
            </a:r>
          </a:p>
          <a:p>
            <a:pPr lvl="1" eaLnBrk="1" hangingPunct="1">
              <a:buClr>
                <a:srgbClr val="F6921E"/>
              </a:buClr>
              <a:buFont typeface="Arial" charset="0"/>
              <a:buChar char="•"/>
            </a:pPr>
            <a:r>
              <a:rPr lang="en-US" altLang="en-US" sz="1800" dirty="0" smtClean="0">
                <a:solidFill>
                  <a:srgbClr val="333333"/>
                </a:solidFill>
                <a:latin typeface="Arial" charset="0"/>
                <a:cs typeface="Arial" charset="0"/>
              </a:rPr>
              <a:t>No guarantee</a:t>
            </a:r>
          </a:p>
          <a:p>
            <a:pPr lvl="1" eaLnBrk="1" hangingPunct="1">
              <a:buClr>
                <a:srgbClr val="F6921E"/>
              </a:buClr>
              <a:buFont typeface="Arial" charset="0"/>
              <a:buChar char="•"/>
            </a:pPr>
            <a:endParaRPr lang="en-US" altLang="en-US" sz="22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800" dirty="0" smtClean="0">
              <a:solidFill>
                <a:srgbClr val="333333"/>
              </a:solidFill>
              <a:latin typeface="Arial" charset="0"/>
              <a:cs typeface="Arial" charset="0"/>
            </a:endParaRP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p:txBody>
      </p:sp>
      <p:sp>
        <p:nvSpPr>
          <p:cNvPr id="21508" name="Rectangle 3"/>
          <p:cNvSpPr>
            <a:spLocks noChangeArrowheads="1"/>
          </p:cNvSpPr>
          <p:nvPr/>
        </p:nvSpPr>
        <p:spPr bwMode="auto">
          <a:xfrm>
            <a:off x="501650" y="2395538"/>
            <a:ext cx="8378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pPr>
            <a:endParaRPr lang="en-US" altLang="en-US" sz="2000">
              <a:solidFill>
                <a:srgbClr val="000066"/>
              </a:solidFill>
              <a:latin typeface="Arial" charset="0"/>
            </a:endParaRPr>
          </a:p>
        </p:txBody>
      </p:sp>
      <p:sp>
        <p:nvSpPr>
          <p:cNvPr id="21509" name="Rectangle 3"/>
          <p:cNvSpPr>
            <a:spLocks noChangeArrowheads="1"/>
          </p:cNvSpPr>
          <p:nvPr/>
        </p:nvSpPr>
        <p:spPr bwMode="auto">
          <a:xfrm>
            <a:off x="514350" y="3600450"/>
            <a:ext cx="8378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
        <p:nvSpPr>
          <p:cNvPr id="21510" name="Rectangle 3"/>
          <p:cNvSpPr>
            <a:spLocks noChangeArrowheads="1"/>
          </p:cNvSpPr>
          <p:nvPr/>
        </p:nvSpPr>
        <p:spPr bwMode="auto">
          <a:xfrm>
            <a:off x="514350" y="4878388"/>
            <a:ext cx="8378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pic>
        <p:nvPicPr>
          <p:cNvPr id="1157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67" y="2395538"/>
            <a:ext cx="5280024" cy="34117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659308"/>
      </p:ext>
    </p:extLst>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Planning Considerations</a:t>
            </a:r>
            <a:endParaRPr lang="en-GB" altLang="en-US" sz="3200" dirty="0" smtClean="0"/>
          </a:p>
        </p:txBody>
      </p:sp>
      <p:sp>
        <p:nvSpPr>
          <p:cNvPr id="21507" name="Rectangle 3"/>
          <p:cNvSpPr>
            <a:spLocks noGrp="1" noChangeArrowheads="1"/>
          </p:cNvSpPr>
          <p:nvPr>
            <p:ph type="body" idx="1"/>
          </p:nvPr>
        </p:nvSpPr>
        <p:spPr/>
        <p:txBody>
          <a:bodyPr/>
          <a:lstStyle/>
          <a:p>
            <a:pPr eaLnBrk="1" hangingPunct="1">
              <a:buClr>
                <a:srgbClr val="F6921E"/>
              </a:buClr>
              <a:buFont typeface="Arial" charset="0"/>
              <a:buChar char="•"/>
            </a:pPr>
            <a:r>
              <a:rPr lang="en-US" altLang="en-US" dirty="0" smtClean="0">
                <a:solidFill>
                  <a:srgbClr val="333333"/>
                </a:solidFill>
                <a:latin typeface="Arial" charset="0"/>
                <a:cs typeface="Arial" charset="0"/>
              </a:rPr>
              <a:t>Combination Plan</a:t>
            </a:r>
          </a:p>
          <a:p>
            <a:pPr lvl="1" eaLnBrk="1" hangingPunct="1">
              <a:buClr>
                <a:srgbClr val="F6921E"/>
              </a:buClr>
              <a:buFont typeface="Arial" charset="0"/>
              <a:buChar char="•"/>
            </a:pPr>
            <a:r>
              <a:rPr lang="en-US" altLang="en-US" sz="1400" dirty="0" smtClean="0">
                <a:solidFill>
                  <a:srgbClr val="333333"/>
                </a:solidFill>
                <a:latin typeface="Arial" charset="0"/>
                <a:cs typeface="Arial" charset="0"/>
              </a:rPr>
              <a:t>Term insurance to cover when needs are greatest</a:t>
            </a:r>
          </a:p>
          <a:p>
            <a:pPr lvl="1" eaLnBrk="1" hangingPunct="1">
              <a:buClr>
                <a:srgbClr val="F6921E"/>
              </a:buClr>
              <a:buFont typeface="Arial" charset="0"/>
              <a:buChar char="•"/>
            </a:pPr>
            <a:r>
              <a:rPr lang="en-US" altLang="en-US" sz="1400" dirty="0" smtClean="0">
                <a:solidFill>
                  <a:srgbClr val="333333"/>
                </a:solidFill>
                <a:latin typeface="Arial" charset="0"/>
                <a:cs typeface="Arial" charset="0"/>
              </a:rPr>
              <a:t>Permanent to cover final expenses</a:t>
            </a:r>
          </a:p>
          <a:p>
            <a:pPr lvl="1" eaLnBrk="1" hangingPunct="1">
              <a:buClr>
                <a:srgbClr val="F6921E"/>
              </a:buClr>
              <a:buFont typeface="Arial" charset="0"/>
              <a:buChar char="•"/>
            </a:pPr>
            <a:endParaRPr lang="en-US" altLang="en-US" sz="14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2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800" dirty="0" smtClean="0">
              <a:solidFill>
                <a:srgbClr val="333333"/>
              </a:solidFill>
              <a:latin typeface="Arial" charset="0"/>
              <a:cs typeface="Arial" charset="0"/>
            </a:endParaRP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p:txBody>
      </p:sp>
      <p:sp>
        <p:nvSpPr>
          <p:cNvPr id="21508" name="Rectangle 3"/>
          <p:cNvSpPr>
            <a:spLocks noChangeArrowheads="1"/>
          </p:cNvSpPr>
          <p:nvPr/>
        </p:nvSpPr>
        <p:spPr bwMode="auto">
          <a:xfrm>
            <a:off x="501650" y="2395538"/>
            <a:ext cx="8378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pPr>
            <a:endParaRPr lang="en-US" altLang="en-US" sz="2000">
              <a:solidFill>
                <a:srgbClr val="000066"/>
              </a:solidFill>
              <a:latin typeface="Arial" charset="0"/>
            </a:endParaRPr>
          </a:p>
        </p:txBody>
      </p:sp>
      <p:sp>
        <p:nvSpPr>
          <p:cNvPr id="21509" name="Rectangle 3"/>
          <p:cNvSpPr>
            <a:spLocks noChangeArrowheads="1"/>
          </p:cNvSpPr>
          <p:nvPr/>
        </p:nvSpPr>
        <p:spPr bwMode="auto">
          <a:xfrm>
            <a:off x="514350" y="3600450"/>
            <a:ext cx="8378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
        <p:nvSpPr>
          <p:cNvPr id="21510" name="Rectangle 3"/>
          <p:cNvSpPr>
            <a:spLocks noChangeArrowheads="1"/>
          </p:cNvSpPr>
          <p:nvPr/>
        </p:nvSpPr>
        <p:spPr bwMode="auto">
          <a:xfrm>
            <a:off x="514350" y="4878388"/>
            <a:ext cx="8378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1386" y="3179234"/>
            <a:ext cx="4858227" cy="25627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42051819"/>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Protect Your Income</a:t>
            </a:r>
            <a:endParaRPr lang="en-GB" altLang="en-US" sz="3200" dirty="0" smtClean="0"/>
          </a:p>
        </p:txBody>
      </p:sp>
      <p:sp>
        <p:nvSpPr>
          <p:cNvPr id="21507" name="Rectangle 3"/>
          <p:cNvSpPr>
            <a:spLocks noGrp="1" noChangeArrowheads="1"/>
          </p:cNvSpPr>
          <p:nvPr>
            <p:ph type="body" idx="1"/>
          </p:nvPr>
        </p:nvSpPr>
        <p:spPr>
          <a:xfrm>
            <a:off x="457199" y="1244600"/>
            <a:ext cx="8339667" cy="4656667"/>
          </a:xfrm>
        </p:spPr>
        <p:txBody>
          <a:bodyPr/>
          <a:lstStyle/>
          <a:p>
            <a:pPr eaLnBrk="1" hangingPunct="1">
              <a:buClr>
                <a:srgbClr val="F6921E"/>
              </a:buClr>
              <a:buFont typeface="Arial" charset="0"/>
              <a:buChar char="•"/>
            </a:pPr>
            <a:r>
              <a:rPr lang="en-US" altLang="en-US" sz="2400" dirty="0" smtClean="0">
                <a:solidFill>
                  <a:srgbClr val="333333"/>
                </a:solidFill>
                <a:latin typeface="Arial" charset="0"/>
                <a:cs typeface="Arial" charset="0"/>
              </a:rPr>
              <a:t>What happens if you couldn’t work?</a:t>
            </a:r>
          </a:p>
          <a:p>
            <a:pPr lvl="1" eaLnBrk="1" hangingPunct="1">
              <a:buClr>
                <a:srgbClr val="F6921E"/>
              </a:buClr>
              <a:buFont typeface="Arial" charset="0"/>
              <a:buChar char="•"/>
            </a:pPr>
            <a:r>
              <a:rPr lang="en-US" altLang="en-US" sz="2000" dirty="0" smtClean="0">
                <a:solidFill>
                  <a:srgbClr val="333333"/>
                </a:solidFill>
                <a:latin typeface="Arial" charset="0"/>
                <a:cs typeface="Arial" charset="0"/>
              </a:rPr>
              <a:t>Illness</a:t>
            </a:r>
          </a:p>
          <a:p>
            <a:pPr lvl="1" eaLnBrk="1" hangingPunct="1">
              <a:buClr>
                <a:srgbClr val="F6921E"/>
              </a:buClr>
              <a:buFont typeface="Arial" charset="0"/>
              <a:buChar char="•"/>
            </a:pPr>
            <a:r>
              <a:rPr lang="en-US" altLang="en-US" sz="2000" dirty="0" smtClean="0">
                <a:solidFill>
                  <a:srgbClr val="333333"/>
                </a:solidFill>
                <a:latin typeface="Arial" charset="0"/>
                <a:cs typeface="Arial" charset="0"/>
              </a:rPr>
              <a:t>Accident</a:t>
            </a:r>
            <a:endParaRPr lang="en-US" altLang="en-US" sz="1800" dirty="0" smtClean="0">
              <a:solidFill>
                <a:srgbClr val="333333"/>
              </a:solidFill>
              <a:latin typeface="Arial" charset="0"/>
              <a:cs typeface="Arial" charset="0"/>
            </a:endParaRPr>
          </a:p>
          <a:p>
            <a:pPr eaLnBrk="1" hangingPunct="1">
              <a:buClr>
                <a:srgbClr val="F6921E"/>
              </a:buClr>
              <a:buFont typeface="Arial" charset="0"/>
              <a:buChar char="•"/>
            </a:pPr>
            <a:r>
              <a:rPr lang="en-US" altLang="en-US" sz="2400" dirty="0" smtClean="0">
                <a:solidFill>
                  <a:srgbClr val="333333"/>
                </a:solidFill>
                <a:latin typeface="Arial" charset="0"/>
                <a:cs typeface="Arial" charset="0"/>
              </a:rPr>
              <a:t>Who provides for family?</a:t>
            </a:r>
          </a:p>
          <a:p>
            <a:pPr eaLnBrk="1" hangingPunct="1">
              <a:buClr>
                <a:srgbClr val="F6921E"/>
              </a:buClr>
              <a:buFont typeface="Arial" charset="0"/>
              <a:buChar char="•"/>
            </a:pPr>
            <a:r>
              <a:rPr lang="en-US" altLang="en-US" sz="2400" dirty="0" smtClean="0">
                <a:solidFill>
                  <a:srgbClr val="333333"/>
                </a:solidFill>
                <a:latin typeface="Arial" charset="0"/>
                <a:cs typeface="Arial" charset="0"/>
              </a:rPr>
              <a:t>What is your chance of becoming disabled?</a:t>
            </a:r>
          </a:p>
          <a:p>
            <a:pPr lvl="1" eaLnBrk="1" hangingPunct="1">
              <a:buClr>
                <a:srgbClr val="F6921E"/>
              </a:buClr>
              <a:buFont typeface="Arial" charset="0"/>
              <a:buChar char="•"/>
            </a:pPr>
            <a:r>
              <a:rPr lang="en-US" sz="2000" dirty="0" smtClean="0">
                <a:solidFill>
                  <a:srgbClr val="333333"/>
                </a:solidFill>
                <a:latin typeface="Arial" charset="0"/>
                <a:cs typeface="Arial" charset="0"/>
              </a:rPr>
              <a:t>20 year old worker 30% B-4 Retirement – SSA</a:t>
            </a:r>
          </a:p>
          <a:p>
            <a:pPr lvl="1" eaLnBrk="1" hangingPunct="1">
              <a:buClr>
                <a:srgbClr val="F6921E"/>
              </a:buClr>
              <a:buFont typeface="Arial" charset="0"/>
              <a:buChar char="•"/>
            </a:pPr>
            <a:endParaRPr lang="en-US" sz="2000" dirty="0" smtClean="0"/>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800" dirty="0" smtClean="0">
              <a:solidFill>
                <a:srgbClr val="333333"/>
              </a:solidFill>
              <a:latin typeface="Arial" charset="0"/>
              <a:cs typeface="Arial" charset="0"/>
            </a:endParaRP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p:txBody>
      </p:sp>
      <p:sp>
        <p:nvSpPr>
          <p:cNvPr id="21508" name="Rectangle 3"/>
          <p:cNvSpPr>
            <a:spLocks noChangeArrowheads="1"/>
          </p:cNvSpPr>
          <p:nvPr/>
        </p:nvSpPr>
        <p:spPr bwMode="auto">
          <a:xfrm>
            <a:off x="501650" y="2395538"/>
            <a:ext cx="8378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pPr>
            <a:endParaRPr lang="en-US" altLang="en-US" sz="2000">
              <a:solidFill>
                <a:srgbClr val="000066"/>
              </a:solidFill>
              <a:latin typeface="Arial" charset="0"/>
            </a:endParaRPr>
          </a:p>
        </p:txBody>
      </p:sp>
      <p:sp>
        <p:nvSpPr>
          <p:cNvPr id="21509" name="Rectangle 3"/>
          <p:cNvSpPr>
            <a:spLocks noChangeArrowheads="1"/>
          </p:cNvSpPr>
          <p:nvPr/>
        </p:nvSpPr>
        <p:spPr bwMode="auto">
          <a:xfrm>
            <a:off x="514350" y="3600450"/>
            <a:ext cx="8378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
        <p:nvSpPr>
          <p:cNvPr id="21510" name="Rectangle 3"/>
          <p:cNvSpPr>
            <a:spLocks noChangeArrowheads="1"/>
          </p:cNvSpPr>
          <p:nvPr/>
        </p:nvSpPr>
        <p:spPr bwMode="auto">
          <a:xfrm>
            <a:off x="514350" y="4878388"/>
            <a:ext cx="8378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580" y="3933187"/>
            <a:ext cx="2921528" cy="1890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9641866"/>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Income</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sz="3200" dirty="0"/>
              <a:t>Any disease or injury that is severe enough can cause disability. </a:t>
            </a:r>
            <a:r>
              <a:rPr lang="en-US" sz="3200" dirty="0" smtClean="0"/>
              <a:t> Must </a:t>
            </a:r>
            <a:r>
              <a:rPr lang="en-US" sz="3200" dirty="0"/>
              <a:t>be medically certifiable, expected to last for a certain period of time, and </a:t>
            </a:r>
            <a:r>
              <a:rPr lang="en-US" sz="3200" dirty="0" smtClean="0"/>
              <a:t>impair </a:t>
            </a:r>
            <a:r>
              <a:rPr lang="en-US" sz="3200" dirty="0"/>
              <a:t>your ability to do your own job, any other job, or both.</a:t>
            </a:r>
          </a:p>
          <a:p>
            <a:pPr marL="457200" lvl="1" indent="0" eaLnBrk="1" hangingPunct="1">
              <a:lnSpc>
                <a:spcPct val="90000"/>
              </a:lnSpc>
              <a:spcBef>
                <a:spcPct val="20000"/>
              </a:spcBef>
              <a:spcAft>
                <a:spcPct val="20000"/>
              </a:spcAft>
              <a:buClr>
                <a:srgbClr val="F6921E"/>
              </a:buClr>
            </a:pPr>
            <a:endParaRPr lang="en-US" altLang="en-US" sz="3200" dirty="0">
              <a:solidFill>
                <a:srgbClr val="333333"/>
              </a:solidFill>
              <a:latin typeface="Arial"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3567112"/>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Protect Your Income</a:t>
            </a:r>
            <a:endParaRPr lang="en-GB" altLang="en-US" sz="3200" dirty="0" smtClean="0"/>
          </a:p>
        </p:txBody>
      </p:sp>
      <p:sp>
        <p:nvSpPr>
          <p:cNvPr id="21507" name="Rectangle 3"/>
          <p:cNvSpPr>
            <a:spLocks noGrp="1" noChangeArrowheads="1"/>
          </p:cNvSpPr>
          <p:nvPr>
            <p:ph type="body" idx="1"/>
          </p:nvPr>
        </p:nvSpPr>
        <p:spPr>
          <a:xfrm>
            <a:off x="457199" y="1244600"/>
            <a:ext cx="8339667" cy="4656667"/>
          </a:xfrm>
        </p:spPr>
        <p:txBody>
          <a:bodyPr/>
          <a:lstStyle/>
          <a:p>
            <a:pPr eaLnBrk="1" hangingPunct="1">
              <a:buClr>
                <a:srgbClr val="F6921E"/>
              </a:buClr>
              <a:buFont typeface="Arial" charset="0"/>
              <a:buChar char="•"/>
            </a:pPr>
            <a:r>
              <a:rPr lang="en-US" altLang="en-US" dirty="0" smtClean="0">
                <a:solidFill>
                  <a:srgbClr val="333333"/>
                </a:solidFill>
                <a:latin typeface="Arial" charset="0"/>
                <a:cs typeface="Arial" charset="0"/>
              </a:rPr>
              <a:t>Government Protection?</a:t>
            </a:r>
          </a:p>
          <a:p>
            <a:pPr eaLnBrk="1" hangingPunct="1">
              <a:buClr>
                <a:srgbClr val="F6921E"/>
              </a:buClr>
              <a:buFont typeface="Arial" charset="0"/>
              <a:buChar char="•"/>
            </a:pPr>
            <a:endParaRPr lang="en-US" altLang="en-US" dirty="0">
              <a:solidFill>
                <a:srgbClr val="333333"/>
              </a:solidFill>
              <a:latin typeface="Arial" charset="0"/>
              <a:cs typeface="Arial" charset="0"/>
            </a:endParaRP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a:p>
            <a:pPr lvl="1" eaLnBrk="1" hangingPunct="1">
              <a:buClr>
                <a:srgbClr val="F6921E"/>
              </a:buClr>
              <a:buFont typeface="Arial" charset="0"/>
              <a:buChar char="•"/>
            </a:pPr>
            <a:r>
              <a:rPr lang="en-US" altLang="en-US" dirty="0" smtClean="0">
                <a:solidFill>
                  <a:srgbClr val="333333"/>
                </a:solidFill>
                <a:latin typeface="Arial" charset="0"/>
                <a:cs typeface="Arial" charset="0"/>
              </a:rPr>
              <a:t>Workers Compensation – Only if work related</a:t>
            </a:r>
          </a:p>
          <a:p>
            <a:pPr lvl="1" eaLnBrk="1" hangingPunct="1">
              <a:buClr>
                <a:srgbClr val="F6921E"/>
              </a:buClr>
              <a:buFont typeface="Arial" charset="0"/>
              <a:buChar char="•"/>
            </a:pPr>
            <a:r>
              <a:rPr lang="en-US" altLang="en-US" dirty="0" smtClean="0">
                <a:solidFill>
                  <a:srgbClr val="333333"/>
                </a:solidFill>
                <a:latin typeface="Arial" charset="0"/>
                <a:cs typeface="Arial" charset="0"/>
              </a:rPr>
              <a:t>Social Security </a:t>
            </a:r>
          </a:p>
          <a:p>
            <a:pPr lvl="2" eaLnBrk="1" hangingPunct="1">
              <a:buClr>
                <a:srgbClr val="F6921E"/>
              </a:buClr>
              <a:buFont typeface="Arial" charset="0"/>
              <a:buChar char="•"/>
            </a:pPr>
            <a:r>
              <a:rPr lang="en-US" altLang="en-US" dirty="0" smtClean="0">
                <a:solidFill>
                  <a:srgbClr val="333333"/>
                </a:solidFill>
                <a:latin typeface="Arial" charset="0"/>
                <a:cs typeface="Arial" charset="0"/>
              </a:rPr>
              <a:t>6 month waiting period</a:t>
            </a:r>
          </a:p>
          <a:p>
            <a:pPr lvl="2" eaLnBrk="1" hangingPunct="1">
              <a:buClr>
                <a:srgbClr val="F6921E"/>
              </a:buClr>
              <a:buFont typeface="Arial" charset="0"/>
              <a:buChar char="•"/>
            </a:pPr>
            <a:r>
              <a:rPr lang="en-US" altLang="en-US" dirty="0" smtClean="0">
                <a:solidFill>
                  <a:srgbClr val="333333"/>
                </a:solidFill>
                <a:latin typeface="Arial" charset="0"/>
                <a:cs typeface="Arial" charset="0"/>
              </a:rPr>
              <a:t>May cover only a portion of need</a:t>
            </a:r>
          </a:p>
          <a:p>
            <a:pPr lvl="1" eaLnBrk="1" hangingPunct="1">
              <a:buClr>
                <a:srgbClr val="F6921E"/>
              </a:buClr>
              <a:buFont typeface="Arial" charset="0"/>
              <a:buChar char="•"/>
            </a:pPr>
            <a:r>
              <a:rPr lang="en-US" altLang="en-US" dirty="0" smtClean="0">
                <a:solidFill>
                  <a:srgbClr val="333333"/>
                </a:solidFill>
                <a:latin typeface="Arial" charset="0"/>
                <a:cs typeface="Arial" charset="0"/>
              </a:rPr>
              <a:t>ERB Pension </a:t>
            </a:r>
          </a:p>
          <a:p>
            <a:pPr lvl="2" eaLnBrk="1" hangingPunct="1">
              <a:buClr>
                <a:srgbClr val="F6921E"/>
              </a:buClr>
              <a:buFont typeface="Arial" charset="0"/>
              <a:buChar char="•"/>
            </a:pPr>
            <a:r>
              <a:rPr lang="en-US" altLang="en-US" dirty="0" smtClean="0">
                <a:solidFill>
                  <a:srgbClr val="333333"/>
                </a:solidFill>
                <a:latin typeface="Arial" charset="0"/>
                <a:cs typeface="Arial" charset="0"/>
              </a:rPr>
              <a:t>10+ Years of Service</a:t>
            </a:r>
          </a:p>
          <a:p>
            <a:pPr lvl="2" eaLnBrk="1" hangingPunct="1">
              <a:buClr>
                <a:srgbClr val="F6921E"/>
              </a:buClr>
              <a:buFont typeface="Arial" charset="0"/>
              <a:buChar char="•"/>
            </a:pPr>
            <a:r>
              <a:rPr lang="en-US" altLang="en-US" dirty="0" smtClean="0">
                <a:solidFill>
                  <a:srgbClr val="333333"/>
                </a:solidFill>
                <a:latin typeface="Arial" charset="0"/>
                <a:cs typeface="Arial" charset="0"/>
              </a:rPr>
              <a:t>Must be totally disabled and cannot work</a:t>
            </a:r>
          </a:p>
        </p:txBody>
      </p:sp>
      <p:sp>
        <p:nvSpPr>
          <p:cNvPr id="21508" name="Rectangle 3"/>
          <p:cNvSpPr>
            <a:spLocks noChangeArrowheads="1"/>
          </p:cNvSpPr>
          <p:nvPr/>
        </p:nvSpPr>
        <p:spPr bwMode="auto">
          <a:xfrm>
            <a:off x="501650" y="2395538"/>
            <a:ext cx="8378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pPr>
            <a:endParaRPr lang="en-US" altLang="en-US" sz="2000">
              <a:solidFill>
                <a:srgbClr val="000066"/>
              </a:solidFill>
              <a:latin typeface="Arial" charset="0"/>
            </a:endParaRPr>
          </a:p>
        </p:txBody>
      </p:sp>
      <p:sp>
        <p:nvSpPr>
          <p:cNvPr id="21509" name="Rectangle 3"/>
          <p:cNvSpPr>
            <a:spLocks noChangeArrowheads="1"/>
          </p:cNvSpPr>
          <p:nvPr/>
        </p:nvSpPr>
        <p:spPr bwMode="auto">
          <a:xfrm>
            <a:off x="514350" y="3600450"/>
            <a:ext cx="8378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
        <p:nvSpPr>
          <p:cNvPr id="21510" name="Rectangle 3"/>
          <p:cNvSpPr>
            <a:spLocks noChangeArrowheads="1"/>
          </p:cNvSpPr>
          <p:nvPr/>
        </p:nvSpPr>
        <p:spPr bwMode="auto">
          <a:xfrm>
            <a:off x="514350" y="4878388"/>
            <a:ext cx="8378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3693" y="1286933"/>
            <a:ext cx="2847975"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6192910"/>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Income</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altLang="en-US" sz="2600" dirty="0" smtClean="0">
                <a:solidFill>
                  <a:srgbClr val="333333"/>
                </a:solidFill>
                <a:latin typeface="Arial" charset="0"/>
              </a:rPr>
              <a:t>How it works</a:t>
            </a:r>
          </a:p>
          <a:p>
            <a:pPr lvl="1" eaLnBrk="1" hangingPunct="1">
              <a:lnSpc>
                <a:spcPct val="90000"/>
              </a:lnSpc>
              <a:spcBef>
                <a:spcPct val="20000"/>
              </a:spcBef>
              <a:spcAft>
                <a:spcPct val="20000"/>
              </a:spcAft>
              <a:buClr>
                <a:srgbClr val="F6921E"/>
              </a:buClr>
              <a:buFontTx/>
              <a:buChar char="•"/>
            </a:pPr>
            <a:r>
              <a:rPr lang="en-US" altLang="en-US" sz="2600" dirty="0" smtClean="0">
                <a:solidFill>
                  <a:srgbClr val="333333"/>
                </a:solidFill>
                <a:latin typeface="Arial" charset="0"/>
              </a:rPr>
              <a:t>Choose elimination period</a:t>
            </a:r>
          </a:p>
          <a:p>
            <a:pPr lvl="1" eaLnBrk="1" hangingPunct="1">
              <a:lnSpc>
                <a:spcPct val="90000"/>
              </a:lnSpc>
              <a:spcBef>
                <a:spcPct val="20000"/>
              </a:spcBef>
              <a:spcAft>
                <a:spcPct val="20000"/>
              </a:spcAft>
              <a:buClr>
                <a:srgbClr val="F6921E"/>
              </a:buClr>
              <a:buFontTx/>
              <a:buChar char="•"/>
            </a:pPr>
            <a:r>
              <a:rPr lang="en-US" altLang="en-US" sz="2600" dirty="0" smtClean="0">
                <a:solidFill>
                  <a:srgbClr val="333333"/>
                </a:solidFill>
                <a:latin typeface="Arial" charset="0"/>
              </a:rPr>
              <a:t>Choose $ amount</a:t>
            </a:r>
          </a:p>
          <a:p>
            <a:pPr lvl="1" eaLnBrk="1" hangingPunct="1">
              <a:lnSpc>
                <a:spcPct val="90000"/>
              </a:lnSpc>
              <a:spcBef>
                <a:spcPct val="20000"/>
              </a:spcBef>
              <a:spcAft>
                <a:spcPct val="20000"/>
              </a:spcAft>
              <a:buClr>
                <a:srgbClr val="F6921E"/>
              </a:buClr>
              <a:buFontTx/>
              <a:buChar char="•"/>
            </a:pPr>
            <a:r>
              <a:rPr lang="en-US" altLang="en-US" sz="2600" dirty="0" smtClean="0">
                <a:solidFill>
                  <a:srgbClr val="333333"/>
                </a:solidFill>
                <a:latin typeface="Arial" charset="0"/>
              </a:rPr>
              <a:t>Choose benefit period</a:t>
            </a:r>
          </a:p>
          <a:p>
            <a:pPr eaLnBrk="1" hangingPunct="1">
              <a:lnSpc>
                <a:spcPct val="90000"/>
              </a:lnSpc>
              <a:spcBef>
                <a:spcPct val="20000"/>
              </a:spcBef>
              <a:spcAft>
                <a:spcPct val="20000"/>
              </a:spcAft>
              <a:buClr>
                <a:srgbClr val="F6921E"/>
              </a:buClr>
              <a:buFontTx/>
              <a:buChar char="•"/>
            </a:pPr>
            <a:r>
              <a:rPr lang="en-US" altLang="en-US" sz="2600" dirty="0" smtClean="0">
                <a:solidFill>
                  <a:srgbClr val="333333"/>
                </a:solidFill>
                <a:latin typeface="Arial" charset="0"/>
              </a:rPr>
              <a:t>Types of Disability Insurance</a:t>
            </a:r>
          </a:p>
          <a:p>
            <a:pPr lvl="2" eaLnBrk="1" hangingPunct="1">
              <a:lnSpc>
                <a:spcPct val="90000"/>
              </a:lnSpc>
              <a:spcBef>
                <a:spcPct val="20000"/>
              </a:spcBef>
              <a:spcAft>
                <a:spcPct val="20000"/>
              </a:spcAft>
              <a:buClr>
                <a:srgbClr val="F6921E"/>
              </a:buClr>
              <a:buFontTx/>
              <a:buChar char="•"/>
            </a:pPr>
            <a:r>
              <a:rPr lang="en-US" altLang="en-US" sz="2600" dirty="0" smtClean="0">
                <a:solidFill>
                  <a:srgbClr val="333333"/>
                </a:solidFill>
                <a:latin typeface="Arial" charset="0"/>
              </a:rPr>
              <a:t>Short-term  </a:t>
            </a:r>
          </a:p>
          <a:p>
            <a:pPr lvl="2" eaLnBrk="1" hangingPunct="1">
              <a:lnSpc>
                <a:spcPct val="90000"/>
              </a:lnSpc>
              <a:spcBef>
                <a:spcPct val="20000"/>
              </a:spcBef>
              <a:spcAft>
                <a:spcPct val="20000"/>
              </a:spcAft>
              <a:buClr>
                <a:srgbClr val="F6921E"/>
              </a:buClr>
              <a:buFontTx/>
              <a:buChar char="•"/>
            </a:pPr>
            <a:r>
              <a:rPr lang="en-US" altLang="en-US" sz="2600" dirty="0" smtClean="0">
                <a:solidFill>
                  <a:srgbClr val="333333"/>
                </a:solidFill>
                <a:latin typeface="Arial" charset="0"/>
              </a:rPr>
              <a:t>Long-term</a:t>
            </a:r>
          </a:p>
          <a:p>
            <a:pPr lvl="1" eaLnBrk="1" hangingPunct="1">
              <a:lnSpc>
                <a:spcPct val="90000"/>
              </a:lnSpc>
              <a:spcBef>
                <a:spcPct val="20000"/>
              </a:spcBef>
              <a:spcAft>
                <a:spcPct val="20000"/>
              </a:spcAft>
              <a:buClr>
                <a:srgbClr val="F6921E"/>
              </a:buClr>
              <a:buFontTx/>
              <a:buChar char="•"/>
            </a:pPr>
            <a:r>
              <a:rPr lang="en-US" altLang="en-US" sz="2600" dirty="0">
                <a:solidFill>
                  <a:srgbClr val="333333"/>
                </a:solidFill>
                <a:latin typeface="Arial" charset="0"/>
              </a:rPr>
              <a:t>Group disability </a:t>
            </a:r>
            <a:r>
              <a:rPr lang="en-US" altLang="en-US" sz="2600" dirty="0" smtClean="0">
                <a:solidFill>
                  <a:srgbClr val="333333"/>
                </a:solidFill>
                <a:latin typeface="Arial" charset="0"/>
              </a:rPr>
              <a:t>plans</a:t>
            </a:r>
          </a:p>
          <a:p>
            <a:pPr lvl="1" eaLnBrk="1" hangingPunct="1">
              <a:lnSpc>
                <a:spcPct val="90000"/>
              </a:lnSpc>
              <a:spcBef>
                <a:spcPct val="20000"/>
              </a:spcBef>
              <a:spcAft>
                <a:spcPct val="20000"/>
              </a:spcAft>
              <a:buClr>
                <a:srgbClr val="F6921E"/>
              </a:buClr>
              <a:buFontTx/>
              <a:buChar char="•"/>
            </a:pPr>
            <a:r>
              <a:rPr lang="en-US" altLang="en-US" sz="2600" dirty="0" smtClean="0">
                <a:solidFill>
                  <a:srgbClr val="333333"/>
                </a:solidFill>
                <a:latin typeface="Arial" charset="0"/>
              </a:rPr>
              <a:t>Private plans</a:t>
            </a:r>
            <a:endParaRPr lang="en-US" altLang="en-US" sz="2600" dirty="0">
              <a:solidFill>
                <a:srgbClr val="333333"/>
              </a:solidFill>
              <a:latin typeface="Arial" charset="0"/>
            </a:endParaRPr>
          </a:p>
          <a:p>
            <a:pPr lvl="1" eaLnBrk="1" hangingPunct="1">
              <a:lnSpc>
                <a:spcPct val="90000"/>
              </a:lnSpc>
              <a:spcBef>
                <a:spcPct val="20000"/>
              </a:spcBef>
              <a:spcAft>
                <a:spcPct val="20000"/>
              </a:spcAft>
              <a:buClr>
                <a:srgbClr val="F6921E"/>
              </a:buClr>
              <a:buFontTx/>
              <a:buChar char="•"/>
            </a:pPr>
            <a:endParaRPr lang="en-US" altLang="en-US" sz="3200" dirty="0">
              <a:solidFill>
                <a:srgbClr val="333333"/>
              </a:solidFill>
              <a:latin typeface="Arial" charset="0"/>
            </a:endParaRPr>
          </a:p>
        </p:txBody>
      </p:sp>
    </p:spTree>
    <p:extLst>
      <p:ext uri="{BB962C8B-B14F-4D97-AF65-F5344CB8AC3E}">
        <p14:creationId xmlns:p14="http://schemas.microsoft.com/office/powerpoint/2010/main" val="304047036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txBox="1">
            <a:spLocks/>
          </p:cNvSpPr>
          <p:nvPr/>
        </p:nvSpPr>
        <p:spPr bwMode="auto">
          <a:xfrm>
            <a:off x="279400" y="3467100"/>
            <a:ext cx="52451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dirty="0" smtClean="0">
                <a:solidFill>
                  <a:schemeClr val="bg1"/>
                </a:solidFill>
                <a:latin typeface="Arial" charset="0"/>
              </a:rPr>
              <a:t>Your Financial Journey</a:t>
            </a:r>
            <a:endParaRPr lang="en-US" altLang="en-US" dirty="0">
              <a:solidFill>
                <a:schemeClr val="bg1"/>
              </a:solidFill>
              <a:latin typeface="Arial" charset="0"/>
            </a:endParaRPr>
          </a:p>
        </p:txBody>
      </p:sp>
      <p:sp>
        <p:nvSpPr>
          <p:cNvPr id="15363" name="Title 1"/>
          <p:cNvSpPr txBox="1">
            <a:spLocks/>
          </p:cNvSpPr>
          <p:nvPr/>
        </p:nvSpPr>
        <p:spPr bwMode="auto">
          <a:xfrm>
            <a:off x="263525" y="2971800"/>
            <a:ext cx="871114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altLang="en-US" sz="3200" dirty="0" smtClean="0">
                <a:solidFill>
                  <a:schemeClr val="bg1"/>
                </a:solidFill>
                <a:latin typeface="Arial" charset="0"/>
              </a:rPr>
              <a:t>Close The Gaps In Your Financial Plan</a:t>
            </a:r>
            <a:endParaRPr lang="en-US" altLang="en-US" sz="3200" dirty="0">
              <a:solidFill>
                <a:schemeClr val="bg1"/>
              </a:solidFill>
              <a:latin typeface="Arial" charset="0"/>
            </a:endParaRPr>
          </a:p>
        </p:txBody>
      </p:sp>
      <p:sp>
        <p:nvSpPr>
          <p:cNvPr id="5" name="Content Placeholder 2"/>
          <p:cNvSpPr txBox="1">
            <a:spLocks/>
          </p:cNvSpPr>
          <p:nvPr/>
        </p:nvSpPr>
        <p:spPr>
          <a:xfrm>
            <a:off x="433388" y="4168775"/>
            <a:ext cx="3630612" cy="1071563"/>
          </a:xfrm>
          <a:prstGeom prst="rect">
            <a:avLst/>
          </a:prstGeom>
        </p:spPr>
        <p:txBody>
          <a:bodyPr lIns="0" rIns="0"/>
          <a:lstStyle>
            <a:lvl1pPr marL="342900" indent="-342900" algn="l" defTabSz="457200" rtl="0" eaLnBrk="1" latinLnBrk="0" hangingPunct="1">
              <a:spcBef>
                <a:spcPct val="20000"/>
              </a:spcBef>
              <a:buFont typeface="Wingdings" charset="2"/>
              <a:buChar char="§"/>
              <a:defRPr sz="2800" kern="1200">
                <a:solidFill>
                  <a:srgbClr val="262626"/>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262626"/>
                </a:solidFill>
                <a:latin typeface="Arial"/>
                <a:ea typeface="+mn-ea"/>
                <a:cs typeface="Arial"/>
              </a:defRPr>
            </a:lvl2pPr>
            <a:lvl3pPr marL="1143000" indent="-228600" algn="l" defTabSz="457200" rtl="0" eaLnBrk="1" latinLnBrk="0" hangingPunct="1">
              <a:spcBef>
                <a:spcPct val="20000"/>
              </a:spcBef>
              <a:buFont typeface="Wingdings" charset="2"/>
              <a:buChar char="§"/>
              <a:defRPr sz="2200" kern="1200">
                <a:solidFill>
                  <a:srgbClr val="262626"/>
                </a:solidFill>
                <a:latin typeface="Arial"/>
                <a:ea typeface="+mn-ea"/>
                <a:cs typeface="Arial"/>
              </a:defRPr>
            </a:lvl3pPr>
            <a:lvl4pPr marL="1600200" indent="-228600" algn="l" defTabSz="457200" rtl="0" eaLnBrk="1" latinLnBrk="0" hangingPunct="1">
              <a:spcBef>
                <a:spcPct val="20000"/>
              </a:spcBef>
              <a:buFont typeface="Arial"/>
              <a:buChar char="–"/>
              <a:defRPr sz="1800" kern="1200">
                <a:solidFill>
                  <a:srgbClr val="262626"/>
                </a:solidFill>
                <a:latin typeface="Arial"/>
                <a:ea typeface="+mn-ea"/>
                <a:cs typeface="Arial"/>
              </a:defRPr>
            </a:lvl4pPr>
            <a:lvl5pPr marL="2057400" indent="-228600" algn="l" defTabSz="457200" rtl="0" eaLnBrk="1" latinLnBrk="0" hangingPunct="1">
              <a:spcBef>
                <a:spcPct val="20000"/>
              </a:spcBef>
              <a:buFont typeface="Arial"/>
              <a:buChar char="»"/>
              <a:defRPr sz="1800" kern="1200">
                <a:solidFill>
                  <a:srgbClr val="2626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Aft>
                <a:spcPts val="0"/>
              </a:spcAft>
              <a:buFont typeface="Wingdings" charset="2"/>
              <a:buNone/>
              <a:defRPr/>
            </a:pPr>
            <a:r>
              <a:rPr lang="en-US" sz="2000" dirty="0" smtClean="0">
                <a:solidFill>
                  <a:schemeClr val="accent6">
                    <a:lumMod val="75000"/>
                  </a:schemeClr>
                </a:solidFill>
              </a:rPr>
              <a:t>Mario Torres</a:t>
            </a:r>
          </a:p>
          <a:p>
            <a:pPr marL="0" indent="0" fontAlgn="auto">
              <a:spcAft>
                <a:spcPts val="0"/>
              </a:spcAft>
              <a:buFont typeface="Wingdings" charset="2"/>
              <a:buNone/>
              <a:defRPr/>
            </a:pPr>
            <a:r>
              <a:rPr lang="en-US" sz="1200" dirty="0" smtClean="0">
                <a:solidFill>
                  <a:schemeClr val="accent6">
                    <a:lumMod val="75000"/>
                  </a:schemeClr>
                </a:solidFill>
              </a:rPr>
              <a:t>Investment Advisor Representative</a:t>
            </a:r>
          </a:p>
          <a:p>
            <a:pPr marL="0" indent="0" fontAlgn="auto">
              <a:spcAft>
                <a:spcPts val="0"/>
              </a:spcAft>
              <a:buFont typeface="Wingdings" charset="2"/>
              <a:buNone/>
              <a:defRPr/>
            </a:pPr>
            <a:endParaRPr lang="en-US" sz="1200" dirty="0">
              <a:solidFill>
                <a:schemeClr val="accent6">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Income</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altLang="en-US" sz="2800" dirty="0" smtClean="0">
                <a:solidFill>
                  <a:srgbClr val="333333"/>
                </a:solidFill>
                <a:latin typeface="Arial" charset="0"/>
              </a:rPr>
              <a:t>UNM short-term disability</a:t>
            </a:r>
          </a:p>
          <a:p>
            <a:pPr lvl="2" eaLnBrk="1" hangingPunct="1">
              <a:lnSpc>
                <a:spcPct val="90000"/>
              </a:lnSpc>
              <a:spcBef>
                <a:spcPct val="20000"/>
              </a:spcBef>
              <a:spcAft>
                <a:spcPct val="20000"/>
              </a:spcAft>
              <a:buClr>
                <a:srgbClr val="F6921E"/>
              </a:buClr>
              <a:buFontTx/>
              <a:buChar char="•"/>
            </a:pPr>
            <a:r>
              <a:rPr lang="en-US" altLang="en-US" sz="2800" dirty="0" smtClean="0">
                <a:solidFill>
                  <a:srgbClr val="333333"/>
                </a:solidFill>
                <a:latin typeface="Arial" charset="0"/>
              </a:rPr>
              <a:t>30 day elimination</a:t>
            </a:r>
          </a:p>
          <a:p>
            <a:pPr lvl="2" eaLnBrk="1" hangingPunct="1">
              <a:lnSpc>
                <a:spcPct val="90000"/>
              </a:lnSpc>
              <a:spcBef>
                <a:spcPct val="20000"/>
              </a:spcBef>
              <a:spcAft>
                <a:spcPct val="20000"/>
              </a:spcAft>
              <a:buClr>
                <a:srgbClr val="F6921E"/>
              </a:buClr>
              <a:buFontTx/>
              <a:buChar char="•"/>
            </a:pPr>
            <a:r>
              <a:rPr lang="en-US" altLang="en-US" sz="2800" dirty="0" smtClean="0">
                <a:solidFill>
                  <a:srgbClr val="333333"/>
                </a:solidFill>
                <a:latin typeface="Arial" charset="0"/>
              </a:rPr>
              <a:t>60% of income</a:t>
            </a:r>
          </a:p>
          <a:p>
            <a:pPr lvl="2" eaLnBrk="1" hangingPunct="1">
              <a:lnSpc>
                <a:spcPct val="90000"/>
              </a:lnSpc>
              <a:spcBef>
                <a:spcPct val="20000"/>
              </a:spcBef>
              <a:spcAft>
                <a:spcPct val="20000"/>
              </a:spcAft>
              <a:buClr>
                <a:srgbClr val="F6921E"/>
              </a:buClr>
              <a:buFontTx/>
              <a:buChar char="•"/>
            </a:pPr>
            <a:r>
              <a:rPr lang="en-US" altLang="en-US" sz="2800" dirty="0" smtClean="0">
                <a:solidFill>
                  <a:srgbClr val="333333"/>
                </a:solidFill>
                <a:latin typeface="Arial" charset="0"/>
              </a:rPr>
              <a:t>6 month benefit period</a:t>
            </a:r>
          </a:p>
          <a:p>
            <a:pPr eaLnBrk="1" hangingPunct="1">
              <a:lnSpc>
                <a:spcPct val="90000"/>
              </a:lnSpc>
              <a:spcBef>
                <a:spcPct val="20000"/>
              </a:spcBef>
              <a:spcAft>
                <a:spcPct val="20000"/>
              </a:spcAft>
              <a:buClr>
                <a:srgbClr val="F6921E"/>
              </a:buClr>
              <a:buFontTx/>
              <a:buChar char="•"/>
            </a:pPr>
            <a:r>
              <a:rPr lang="en-US" altLang="en-US" sz="2800" dirty="0" smtClean="0">
                <a:solidFill>
                  <a:srgbClr val="333333"/>
                </a:solidFill>
                <a:latin typeface="Arial" charset="0"/>
              </a:rPr>
              <a:t>UNM long-term disability</a:t>
            </a:r>
          </a:p>
          <a:p>
            <a:pPr lvl="1" eaLnBrk="1" hangingPunct="1">
              <a:lnSpc>
                <a:spcPct val="90000"/>
              </a:lnSpc>
              <a:spcBef>
                <a:spcPct val="20000"/>
              </a:spcBef>
              <a:spcAft>
                <a:spcPct val="20000"/>
              </a:spcAft>
              <a:buClr>
                <a:srgbClr val="F6921E"/>
              </a:buClr>
              <a:buFontTx/>
              <a:buChar char="•"/>
            </a:pPr>
            <a:r>
              <a:rPr lang="en-US" altLang="en-US" sz="2800" dirty="0" smtClean="0">
                <a:solidFill>
                  <a:srgbClr val="333333"/>
                </a:solidFill>
                <a:latin typeface="Arial" charset="0"/>
              </a:rPr>
              <a:t>6 month elimination period</a:t>
            </a:r>
          </a:p>
          <a:p>
            <a:pPr lvl="1" eaLnBrk="1" hangingPunct="1">
              <a:lnSpc>
                <a:spcPct val="90000"/>
              </a:lnSpc>
              <a:spcBef>
                <a:spcPct val="20000"/>
              </a:spcBef>
              <a:spcAft>
                <a:spcPct val="20000"/>
              </a:spcAft>
              <a:buClr>
                <a:srgbClr val="F6921E"/>
              </a:buClr>
              <a:buFontTx/>
              <a:buChar char="•"/>
            </a:pPr>
            <a:r>
              <a:rPr lang="en-US" altLang="en-US" sz="2800" dirty="0" smtClean="0">
                <a:solidFill>
                  <a:srgbClr val="333333"/>
                </a:solidFill>
                <a:latin typeface="Arial" charset="0"/>
              </a:rPr>
              <a:t>60% of income benefit</a:t>
            </a:r>
          </a:p>
          <a:p>
            <a:pPr eaLnBrk="1" hangingPunct="1">
              <a:lnSpc>
                <a:spcPct val="90000"/>
              </a:lnSpc>
              <a:spcBef>
                <a:spcPct val="20000"/>
              </a:spcBef>
              <a:spcAft>
                <a:spcPct val="20000"/>
              </a:spcAft>
              <a:buClr>
                <a:srgbClr val="F6921E"/>
              </a:buClr>
              <a:buFontTx/>
              <a:buChar char="•"/>
            </a:pPr>
            <a:r>
              <a:rPr lang="en-US" altLang="en-US" sz="2800" dirty="0" smtClean="0">
                <a:solidFill>
                  <a:srgbClr val="333333"/>
                </a:solidFill>
                <a:latin typeface="Arial" charset="0"/>
              </a:rPr>
              <a:t>UNM Plans end with employment </a:t>
            </a:r>
          </a:p>
        </p:txBody>
      </p:sp>
    </p:spTree>
    <p:extLst>
      <p:ext uri="{BB962C8B-B14F-4D97-AF65-F5344CB8AC3E}">
        <p14:creationId xmlns:p14="http://schemas.microsoft.com/office/powerpoint/2010/main" val="199645370"/>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Income</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altLang="en-US" sz="3200" dirty="0">
                <a:solidFill>
                  <a:srgbClr val="333333"/>
                </a:solidFill>
                <a:latin typeface="Arial" charset="0"/>
              </a:rPr>
              <a:t>Private </a:t>
            </a:r>
            <a:r>
              <a:rPr lang="en-US" altLang="en-US" sz="3200" dirty="0" smtClean="0">
                <a:solidFill>
                  <a:srgbClr val="333333"/>
                </a:solidFill>
                <a:latin typeface="Arial" charset="0"/>
              </a:rPr>
              <a:t>plans</a:t>
            </a:r>
          </a:p>
          <a:p>
            <a:pPr lvl="1" eaLnBrk="1" hangingPunct="1">
              <a:lnSpc>
                <a:spcPct val="90000"/>
              </a:lnSpc>
              <a:spcBef>
                <a:spcPct val="20000"/>
              </a:spcBef>
              <a:spcAft>
                <a:spcPct val="20000"/>
              </a:spcAft>
              <a:buClr>
                <a:srgbClr val="F6921E"/>
              </a:buClr>
              <a:buFontTx/>
              <a:buChar char="•"/>
            </a:pPr>
            <a:r>
              <a:rPr lang="en-US" altLang="en-US" sz="3200" dirty="0" smtClean="0">
                <a:solidFill>
                  <a:srgbClr val="333333"/>
                </a:solidFill>
                <a:latin typeface="Arial" charset="0"/>
              </a:rPr>
              <a:t>You pay the premiums</a:t>
            </a:r>
          </a:p>
          <a:p>
            <a:pPr lvl="1" eaLnBrk="1" hangingPunct="1">
              <a:lnSpc>
                <a:spcPct val="90000"/>
              </a:lnSpc>
              <a:spcBef>
                <a:spcPct val="20000"/>
              </a:spcBef>
              <a:spcAft>
                <a:spcPct val="20000"/>
              </a:spcAft>
              <a:buClr>
                <a:srgbClr val="F6921E"/>
              </a:buClr>
              <a:buFontTx/>
              <a:buChar char="•"/>
            </a:pPr>
            <a:r>
              <a:rPr lang="en-US" altLang="en-US" sz="3200" dirty="0" smtClean="0">
                <a:solidFill>
                  <a:srgbClr val="333333"/>
                </a:solidFill>
                <a:latin typeface="Arial" charset="0"/>
              </a:rPr>
              <a:t>Flexible options – Plan design</a:t>
            </a:r>
          </a:p>
          <a:p>
            <a:pPr lvl="1" eaLnBrk="1" hangingPunct="1">
              <a:lnSpc>
                <a:spcPct val="90000"/>
              </a:lnSpc>
              <a:spcBef>
                <a:spcPct val="20000"/>
              </a:spcBef>
              <a:spcAft>
                <a:spcPct val="20000"/>
              </a:spcAft>
              <a:buClr>
                <a:srgbClr val="F6921E"/>
              </a:buClr>
              <a:buFontTx/>
              <a:buChar char="•"/>
            </a:pPr>
            <a:r>
              <a:rPr lang="en-US" altLang="en-US" sz="3200" dirty="0" smtClean="0">
                <a:solidFill>
                  <a:srgbClr val="333333"/>
                </a:solidFill>
                <a:latin typeface="Arial" charset="0"/>
              </a:rPr>
              <a:t>Control of the plan</a:t>
            </a:r>
          </a:p>
          <a:p>
            <a:pPr lvl="1" eaLnBrk="1" hangingPunct="1">
              <a:lnSpc>
                <a:spcPct val="90000"/>
              </a:lnSpc>
              <a:spcBef>
                <a:spcPct val="20000"/>
              </a:spcBef>
              <a:spcAft>
                <a:spcPct val="20000"/>
              </a:spcAft>
              <a:buClr>
                <a:srgbClr val="F6921E"/>
              </a:buClr>
              <a:buFontTx/>
              <a:buChar char="•"/>
            </a:pPr>
            <a:r>
              <a:rPr lang="en-US" altLang="en-US" sz="3200" dirty="0" smtClean="0">
                <a:solidFill>
                  <a:srgbClr val="333333"/>
                </a:solidFill>
                <a:latin typeface="Arial" charset="0"/>
              </a:rPr>
              <a:t>Portable</a:t>
            </a:r>
          </a:p>
          <a:p>
            <a:pPr lvl="1" eaLnBrk="1" hangingPunct="1">
              <a:lnSpc>
                <a:spcPct val="90000"/>
              </a:lnSpc>
              <a:spcBef>
                <a:spcPct val="20000"/>
              </a:spcBef>
              <a:spcAft>
                <a:spcPct val="20000"/>
              </a:spcAft>
              <a:buClr>
                <a:srgbClr val="F6921E"/>
              </a:buClr>
              <a:buFontTx/>
              <a:buChar char="•"/>
            </a:pPr>
            <a:endParaRPr lang="en-US" altLang="en-US" sz="3200" dirty="0">
              <a:solidFill>
                <a:srgbClr val="333333"/>
              </a:solidFill>
              <a:latin typeface="Arial" charset="0"/>
            </a:endParaRPr>
          </a:p>
          <a:p>
            <a:pPr lvl="1" eaLnBrk="1" hangingPunct="1">
              <a:lnSpc>
                <a:spcPct val="90000"/>
              </a:lnSpc>
              <a:spcBef>
                <a:spcPct val="20000"/>
              </a:spcBef>
              <a:spcAft>
                <a:spcPct val="20000"/>
              </a:spcAft>
              <a:buClr>
                <a:srgbClr val="F6921E"/>
              </a:buClr>
              <a:buFontTx/>
              <a:buChar char="•"/>
            </a:pPr>
            <a:endParaRPr lang="en-US" altLang="en-US" sz="3200" dirty="0">
              <a:solidFill>
                <a:srgbClr val="333333"/>
              </a:solidFill>
              <a:latin typeface="Arial" charset="0"/>
            </a:endParaRPr>
          </a:p>
        </p:txBody>
      </p:sp>
    </p:spTree>
    <p:extLst>
      <p:ext uri="{BB962C8B-B14F-4D97-AF65-F5344CB8AC3E}">
        <p14:creationId xmlns:p14="http://schemas.microsoft.com/office/powerpoint/2010/main" val="2189993817"/>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altLang="en-US" sz="2800" dirty="0" smtClean="0">
                <a:solidFill>
                  <a:srgbClr val="333333"/>
                </a:solidFill>
                <a:latin typeface="Arial" charset="0"/>
              </a:rPr>
              <a:t>Long-Term Care</a:t>
            </a:r>
          </a:p>
          <a:p>
            <a:pPr lvl="1" eaLnBrk="1" hangingPunct="1">
              <a:lnSpc>
                <a:spcPct val="90000"/>
              </a:lnSpc>
              <a:spcBef>
                <a:spcPct val="20000"/>
              </a:spcBef>
              <a:spcAft>
                <a:spcPct val="20000"/>
              </a:spcAft>
              <a:buClr>
                <a:srgbClr val="F6921E"/>
              </a:buClr>
              <a:buFontTx/>
              <a:buChar char="•"/>
            </a:pPr>
            <a:r>
              <a:rPr lang="en-US" sz="2600" dirty="0" smtClean="0"/>
              <a:t>Unable </a:t>
            </a:r>
            <a:r>
              <a:rPr lang="en-US" sz="2600" dirty="0"/>
              <a:t>to perform </a:t>
            </a:r>
            <a:r>
              <a:rPr lang="en-US" sz="2600" dirty="0" smtClean="0"/>
              <a:t>activities </a:t>
            </a:r>
            <a:r>
              <a:rPr lang="en-US" sz="2600" dirty="0"/>
              <a:t>of daily living (ADLs</a:t>
            </a:r>
            <a:r>
              <a:rPr lang="en-US" sz="2600" dirty="0" smtClean="0"/>
              <a:t>) - </a:t>
            </a:r>
            <a:r>
              <a:rPr lang="en-US" sz="2600" dirty="0"/>
              <a:t>eating, bathing, dressing, continence, toileting (moving on and off the toilet), and transferring (moving in and out of bed). </a:t>
            </a:r>
            <a:endParaRPr lang="en-US" sz="2600" dirty="0" smtClean="0"/>
          </a:p>
          <a:p>
            <a:pPr lvl="1" eaLnBrk="1" hangingPunct="1">
              <a:lnSpc>
                <a:spcPct val="90000"/>
              </a:lnSpc>
              <a:spcBef>
                <a:spcPct val="20000"/>
              </a:spcBef>
              <a:spcAft>
                <a:spcPct val="20000"/>
              </a:spcAft>
              <a:buClr>
                <a:srgbClr val="F6921E"/>
              </a:buClr>
              <a:buFontTx/>
              <a:buChar char="•"/>
            </a:pPr>
            <a:r>
              <a:rPr lang="en-US" sz="2600" dirty="0" smtClean="0"/>
              <a:t>Your </a:t>
            </a:r>
            <a:r>
              <a:rPr lang="en-US" sz="2600" dirty="0"/>
              <a:t>doctor has ordered specific care. </a:t>
            </a:r>
            <a:endParaRPr lang="en-US" sz="2600" dirty="0" smtClean="0"/>
          </a:p>
          <a:p>
            <a:pPr lvl="1" eaLnBrk="1" hangingPunct="1">
              <a:lnSpc>
                <a:spcPct val="90000"/>
              </a:lnSpc>
              <a:spcBef>
                <a:spcPct val="20000"/>
              </a:spcBef>
              <a:spcAft>
                <a:spcPct val="20000"/>
              </a:spcAft>
              <a:buClr>
                <a:srgbClr val="F6921E"/>
              </a:buClr>
              <a:buFontTx/>
              <a:buChar char="•"/>
            </a:pPr>
            <a:r>
              <a:rPr lang="en-US" sz="2600" dirty="0" smtClean="0"/>
              <a:t>Your </a:t>
            </a:r>
            <a:r>
              <a:rPr lang="en-US" sz="2600" dirty="0"/>
              <a:t>care is medically necessary. </a:t>
            </a:r>
            <a:endParaRPr lang="en-US" sz="2600" dirty="0" smtClean="0"/>
          </a:p>
          <a:p>
            <a:pPr lvl="1" eaLnBrk="1" hangingPunct="1">
              <a:lnSpc>
                <a:spcPct val="90000"/>
              </a:lnSpc>
              <a:spcBef>
                <a:spcPct val="20000"/>
              </a:spcBef>
              <a:spcAft>
                <a:spcPct val="20000"/>
              </a:spcAft>
              <a:buClr>
                <a:srgbClr val="F6921E"/>
              </a:buClr>
              <a:buFontTx/>
              <a:buChar char="•"/>
            </a:pPr>
            <a:r>
              <a:rPr lang="en-US" sz="2600" dirty="0" smtClean="0"/>
              <a:t>Your </a:t>
            </a:r>
            <a:r>
              <a:rPr lang="en-US" sz="2600" dirty="0"/>
              <a:t>mental or cognitive function is impaired. </a:t>
            </a:r>
            <a:endParaRPr lang="en-US" sz="2600" dirty="0" smtClean="0"/>
          </a:p>
          <a:p>
            <a:pPr lvl="1" eaLnBrk="1" hangingPunct="1">
              <a:lnSpc>
                <a:spcPct val="90000"/>
              </a:lnSpc>
              <a:spcBef>
                <a:spcPct val="20000"/>
              </a:spcBef>
              <a:spcAft>
                <a:spcPct val="20000"/>
              </a:spcAft>
              <a:buClr>
                <a:srgbClr val="F6921E"/>
              </a:buClr>
              <a:buFontTx/>
              <a:buChar char="•"/>
            </a:pPr>
            <a:r>
              <a:rPr lang="en-US" sz="2600" dirty="0" smtClean="0"/>
              <a:t>You've </a:t>
            </a:r>
            <a:r>
              <a:rPr lang="en-US" sz="2600" dirty="0"/>
              <a:t>had a prior hospitalization of at least three days (this is rare with newer policies). </a:t>
            </a:r>
          </a:p>
          <a:p>
            <a:pPr lvl="1" eaLnBrk="1" hangingPunct="1">
              <a:lnSpc>
                <a:spcPct val="90000"/>
              </a:lnSpc>
              <a:spcBef>
                <a:spcPct val="20000"/>
              </a:spcBef>
              <a:spcAft>
                <a:spcPct val="20000"/>
              </a:spcAft>
              <a:buClr>
                <a:srgbClr val="F6921E"/>
              </a:buClr>
              <a:buFontTx/>
              <a:buChar char="•"/>
            </a:pPr>
            <a:endParaRPr lang="en-US" altLang="en-US" sz="2600" dirty="0">
              <a:solidFill>
                <a:srgbClr val="333333"/>
              </a:solidFill>
              <a:latin typeface="Arial" charset="0"/>
            </a:endParaRPr>
          </a:p>
        </p:txBody>
      </p:sp>
    </p:spTree>
    <p:extLst>
      <p:ext uri="{BB962C8B-B14F-4D97-AF65-F5344CB8AC3E}">
        <p14:creationId xmlns:p14="http://schemas.microsoft.com/office/powerpoint/2010/main" val="327835837"/>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lvl="1" eaLnBrk="1" hangingPunct="1">
              <a:lnSpc>
                <a:spcPct val="90000"/>
              </a:lnSpc>
              <a:spcBef>
                <a:spcPct val="20000"/>
              </a:spcBef>
              <a:spcAft>
                <a:spcPct val="20000"/>
              </a:spcAft>
              <a:buClr>
                <a:srgbClr val="F6921E"/>
              </a:buClr>
              <a:buFontTx/>
              <a:buChar char="•"/>
            </a:pPr>
            <a:endParaRPr lang="en-US" altLang="en-US" sz="2600" dirty="0">
              <a:solidFill>
                <a:srgbClr val="333333"/>
              </a:solidFill>
              <a:latin typeface="Arial"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139" y="1839913"/>
            <a:ext cx="7474142" cy="267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9542633"/>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altLang="en-US" sz="2800" dirty="0" smtClean="0">
                <a:solidFill>
                  <a:srgbClr val="333333"/>
                </a:solidFill>
                <a:latin typeface="Arial" charset="0"/>
              </a:rPr>
              <a:t>Long-term Care</a:t>
            </a:r>
            <a:endParaRPr lang="en-US" sz="2800" dirty="0"/>
          </a:p>
          <a:p>
            <a:pPr lvl="1" eaLnBrk="1" hangingPunct="1">
              <a:lnSpc>
                <a:spcPct val="90000"/>
              </a:lnSpc>
              <a:spcBef>
                <a:spcPct val="20000"/>
              </a:spcBef>
              <a:spcAft>
                <a:spcPct val="20000"/>
              </a:spcAft>
              <a:buClr>
                <a:srgbClr val="F6921E"/>
              </a:buClr>
              <a:buFontTx/>
              <a:buChar char="•"/>
            </a:pPr>
            <a:r>
              <a:rPr lang="en-US" sz="2800" dirty="0" smtClean="0"/>
              <a:t>The </a:t>
            </a:r>
            <a:r>
              <a:rPr lang="en-US" sz="2800" dirty="0"/>
              <a:t>odds of needing long-term care are </a:t>
            </a:r>
            <a:r>
              <a:rPr lang="en-US" sz="2800" dirty="0" smtClean="0"/>
              <a:t>high:</a:t>
            </a:r>
          </a:p>
          <a:p>
            <a:pPr lvl="2" eaLnBrk="1" hangingPunct="1">
              <a:lnSpc>
                <a:spcPct val="90000"/>
              </a:lnSpc>
              <a:spcBef>
                <a:spcPct val="20000"/>
              </a:spcBef>
              <a:spcAft>
                <a:spcPct val="20000"/>
              </a:spcAft>
              <a:buClr>
                <a:srgbClr val="F6921E"/>
              </a:buClr>
              <a:buFontTx/>
              <a:buChar char="•"/>
            </a:pPr>
            <a:r>
              <a:rPr lang="en-US" sz="2800" dirty="0" smtClean="0"/>
              <a:t>Approximately </a:t>
            </a:r>
            <a:r>
              <a:rPr lang="en-US" sz="2800" dirty="0"/>
              <a:t>70% of people will need </a:t>
            </a:r>
            <a:r>
              <a:rPr lang="en-US" sz="2800" dirty="0" smtClean="0"/>
              <a:t>long-term care </a:t>
            </a:r>
            <a:r>
              <a:rPr lang="en-US" sz="2800" dirty="0"/>
              <a:t>at some point during their lifetimes </a:t>
            </a:r>
            <a:r>
              <a:rPr lang="en-US" sz="2800" dirty="0" smtClean="0"/>
              <a:t>after reaching </a:t>
            </a:r>
            <a:r>
              <a:rPr lang="en-US" sz="2800" dirty="0"/>
              <a:t>age 65</a:t>
            </a:r>
            <a:r>
              <a:rPr lang="en-US" sz="2800" dirty="0" smtClean="0"/>
              <a:t>* </a:t>
            </a:r>
          </a:p>
          <a:p>
            <a:pPr lvl="2" eaLnBrk="1" hangingPunct="1">
              <a:lnSpc>
                <a:spcPct val="90000"/>
              </a:lnSpc>
              <a:spcBef>
                <a:spcPct val="20000"/>
              </a:spcBef>
              <a:spcAft>
                <a:spcPct val="20000"/>
              </a:spcAft>
              <a:buClr>
                <a:srgbClr val="F6921E"/>
              </a:buClr>
              <a:buFontTx/>
              <a:buChar char="•"/>
            </a:pPr>
            <a:r>
              <a:rPr lang="en-US" sz="2800" dirty="0" smtClean="0"/>
              <a:t>Approximately </a:t>
            </a:r>
            <a:r>
              <a:rPr lang="en-US" sz="2800" dirty="0"/>
              <a:t>8% of people between ages 40 </a:t>
            </a:r>
            <a:r>
              <a:rPr lang="en-US" sz="2800" dirty="0" smtClean="0"/>
              <a:t>and 50 </a:t>
            </a:r>
            <a:r>
              <a:rPr lang="en-US" sz="2800" dirty="0"/>
              <a:t>will have a disability that may require </a:t>
            </a:r>
            <a:r>
              <a:rPr lang="en-US" sz="2800" dirty="0" smtClean="0"/>
              <a:t>long-term care </a:t>
            </a:r>
            <a:r>
              <a:rPr lang="en-US" sz="2800" dirty="0"/>
              <a:t>services</a:t>
            </a:r>
            <a:r>
              <a:rPr lang="en-US" sz="2800" dirty="0" smtClean="0"/>
              <a:t>*</a:t>
            </a:r>
          </a:p>
          <a:p>
            <a:pPr marL="457200" lvl="1" indent="0" eaLnBrk="1" hangingPunct="1">
              <a:lnSpc>
                <a:spcPct val="90000"/>
              </a:lnSpc>
              <a:spcBef>
                <a:spcPct val="20000"/>
              </a:spcBef>
              <a:spcAft>
                <a:spcPct val="20000"/>
              </a:spcAft>
              <a:buClr>
                <a:srgbClr val="F6921E"/>
              </a:buClr>
            </a:pPr>
            <a:endParaRPr lang="en-US" sz="2800" dirty="0"/>
          </a:p>
          <a:p>
            <a:pPr eaLnBrk="1" hangingPunct="1">
              <a:lnSpc>
                <a:spcPct val="90000"/>
              </a:lnSpc>
              <a:spcBef>
                <a:spcPct val="20000"/>
              </a:spcBef>
              <a:spcAft>
                <a:spcPct val="20000"/>
              </a:spcAft>
              <a:buClr>
                <a:srgbClr val="F6921E"/>
              </a:buClr>
              <a:buFontTx/>
              <a:buChar char="•"/>
            </a:pPr>
            <a:endParaRPr lang="en-US" altLang="en-US" sz="2600" dirty="0">
              <a:solidFill>
                <a:srgbClr val="333333"/>
              </a:solidFill>
              <a:latin typeface="Arial" charset="0"/>
            </a:endParaRPr>
          </a:p>
        </p:txBody>
      </p:sp>
    </p:spTree>
    <p:extLst>
      <p:ext uri="{BB962C8B-B14F-4D97-AF65-F5344CB8AC3E}">
        <p14:creationId xmlns:p14="http://schemas.microsoft.com/office/powerpoint/2010/main" val="3438842862"/>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sz="2600" dirty="0" smtClean="0"/>
              <a:t>The </a:t>
            </a:r>
            <a:r>
              <a:rPr lang="en-US" sz="2600" dirty="0"/>
              <a:t>cost of long-term care can be expensive*:</a:t>
            </a:r>
            <a:endParaRPr lang="en-US" sz="2600" dirty="0" smtClean="0"/>
          </a:p>
          <a:p>
            <a:pPr lvl="1" eaLnBrk="1" hangingPunct="1">
              <a:lnSpc>
                <a:spcPct val="90000"/>
              </a:lnSpc>
              <a:spcBef>
                <a:spcPct val="20000"/>
              </a:spcBef>
              <a:spcAft>
                <a:spcPct val="20000"/>
              </a:spcAft>
              <a:buClr>
                <a:srgbClr val="F6921E"/>
              </a:buClr>
              <a:buFontTx/>
              <a:buChar char="•"/>
            </a:pPr>
            <a:r>
              <a:rPr lang="en-US" sz="2600" dirty="0" smtClean="0"/>
              <a:t>$</a:t>
            </a:r>
            <a:r>
              <a:rPr lang="en-US" sz="2600" dirty="0"/>
              <a:t>6,235 per month, or $74,820 per year for </a:t>
            </a:r>
            <a:r>
              <a:rPr lang="en-US" sz="2600" dirty="0" smtClean="0"/>
              <a:t>a semi-private </a:t>
            </a:r>
            <a:r>
              <a:rPr lang="en-US" sz="2600" dirty="0"/>
              <a:t>room in a nursing </a:t>
            </a:r>
            <a:r>
              <a:rPr lang="en-US" sz="2600" dirty="0" smtClean="0"/>
              <a:t>home</a:t>
            </a:r>
          </a:p>
          <a:p>
            <a:pPr lvl="1" eaLnBrk="1" hangingPunct="1">
              <a:lnSpc>
                <a:spcPct val="90000"/>
              </a:lnSpc>
              <a:spcBef>
                <a:spcPct val="20000"/>
              </a:spcBef>
              <a:spcAft>
                <a:spcPct val="20000"/>
              </a:spcAft>
              <a:buClr>
                <a:srgbClr val="F6921E"/>
              </a:buClr>
              <a:buFontTx/>
              <a:buChar char="•"/>
            </a:pPr>
            <a:r>
              <a:rPr lang="en-US" sz="2600" dirty="0" smtClean="0"/>
              <a:t>$6,965 </a:t>
            </a:r>
            <a:r>
              <a:rPr lang="en-US" sz="2600" dirty="0"/>
              <a:t>per month, or $83,580 per year for </a:t>
            </a:r>
            <a:r>
              <a:rPr lang="en-US" sz="2600" dirty="0" smtClean="0"/>
              <a:t>a private </a:t>
            </a:r>
            <a:r>
              <a:rPr lang="en-US" sz="2600" dirty="0"/>
              <a:t>room in a nursing </a:t>
            </a:r>
            <a:r>
              <a:rPr lang="en-US" sz="2600" dirty="0" smtClean="0"/>
              <a:t>home</a:t>
            </a:r>
          </a:p>
          <a:p>
            <a:pPr lvl="1" eaLnBrk="1" hangingPunct="1">
              <a:lnSpc>
                <a:spcPct val="90000"/>
              </a:lnSpc>
              <a:spcBef>
                <a:spcPct val="20000"/>
              </a:spcBef>
              <a:spcAft>
                <a:spcPct val="20000"/>
              </a:spcAft>
              <a:buClr>
                <a:srgbClr val="F6921E"/>
              </a:buClr>
              <a:buFontTx/>
              <a:buChar char="•"/>
            </a:pPr>
            <a:r>
              <a:rPr lang="en-US" sz="2600" dirty="0" smtClean="0"/>
              <a:t>$3,293 </a:t>
            </a:r>
            <a:r>
              <a:rPr lang="en-US" sz="2600" dirty="0"/>
              <a:t>per month for a one-bedroom unit in </a:t>
            </a:r>
            <a:r>
              <a:rPr lang="en-US" sz="2600" dirty="0" smtClean="0"/>
              <a:t>an assisted </a:t>
            </a:r>
            <a:r>
              <a:rPr lang="en-US" sz="2600" dirty="0"/>
              <a:t>living </a:t>
            </a:r>
            <a:r>
              <a:rPr lang="en-US" sz="2600" dirty="0" smtClean="0"/>
              <a:t>facility </a:t>
            </a:r>
          </a:p>
          <a:p>
            <a:pPr lvl="1" eaLnBrk="1" hangingPunct="1">
              <a:lnSpc>
                <a:spcPct val="90000"/>
              </a:lnSpc>
              <a:spcBef>
                <a:spcPct val="20000"/>
              </a:spcBef>
              <a:spcAft>
                <a:spcPct val="20000"/>
              </a:spcAft>
              <a:buClr>
                <a:srgbClr val="F6921E"/>
              </a:buClr>
              <a:buFontTx/>
              <a:buChar char="•"/>
            </a:pPr>
            <a:r>
              <a:rPr lang="en-US" sz="2600" dirty="0" smtClean="0"/>
              <a:t>$</a:t>
            </a:r>
            <a:r>
              <a:rPr lang="en-US" sz="2600" dirty="0"/>
              <a:t>21 per hour for a home health aid</a:t>
            </a:r>
            <a:r>
              <a:rPr lang="en-US" sz="2800" dirty="0"/>
              <a:t>e</a:t>
            </a:r>
          </a:p>
          <a:p>
            <a:r>
              <a:rPr lang="en-US" sz="2000" dirty="0"/>
              <a:t>*U.S. Department of Health and Human Services,</a:t>
            </a:r>
          </a:p>
          <a:p>
            <a:r>
              <a:rPr lang="en-US" sz="2000" dirty="0"/>
              <a:t>December 1, 2015</a:t>
            </a:r>
          </a:p>
          <a:p>
            <a:pPr eaLnBrk="1" hangingPunct="1">
              <a:lnSpc>
                <a:spcPct val="90000"/>
              </a:lnSpc>
              <a:spcBef>
                <a:spcPct val="20000"/>
              </a:spcBef>
              <a:spcAft>
                <a:spcPct val="20000"/>
              </a:spcAft>
              <a:buClr>
                <a:srgbClr val="F6921E"/>
              </a:buClr>
              <a:buFontTx/>
              <a:buChar char="•"/>
            </a:pPr>
            <a:endParaRPr lang="en-US" sz="2800" dirty="0"/>
          </a:p>
          <a:p>
            <a:pPr eaLnBrk="1" hangingPunct="1">
              <a:lnSpc>
                <a:spcPct val="90000"/>
              </a:lnSpc>
              <a:spcBef>
                <a:spcPct val="20000"/>
              </a:spcBef>
              <a:spcAft>
                <a:spcPct val="20000"/>
              </a:spcAft>
              <a:buClr>
                <a:srgbClr val="F6921E"/>
              </a:buClr>
              <a:buFontTx/>
              <a:buChar char="•"/>
            </a:pPr>
            <a:endParaRPr lang="en-US" altLang="en-US" sz="2600" dirty="0">
              <a:solidFill>
                <a:srgbClr val="333333"/>
              </a:solidFill>
              <a:latin typeface="Arial"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0636" y="3804709"/>
            <a:ext cx="2852497" cy="1961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8841487"/>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sz="2600" dirty="0" smtClean="0"/>
              <a:t>How do I pay for long-term care?</a:t>
            </a:r>
          </a:p>
          <a:p>
            <a:pPr lvl="1" eaLnBrk="1" hangingPunct="1">
              <a:lnSpc>
                <a:spcPct val="90000"/>
              </a:lnSpc>
              <a:spcBef>
                <a:spcPct val="20000"/>
              </a:spcBef>
              <a:spcAft>
                <a:spcPct val="20000"/>
              </a:spcAft>
              <a:buClr>
                <a:srgbClr val="F6921E"/>
              </a:buClr>
              <a:buFontTx/>
              <a:buChar char="•"/>
            </a:pPr>
            <a:endParaRPr lang="en-US" sz="2800" dirty="0" smtClean="0"/>
          </a:p>
          <a:p>
            <a:pPr lvl="1" eaLnBrk="1" hangingPunct="1">
              <a:lnSpc>
                <a:spcPct val="90000"/>
              </a:lnSpc>
              <a:spcBef>
                <a:spcPct val="20000"/>
              </a:spcBef>
              <a:spcAft>
                <a:spcPct val="20000"/>
              </a:spcAft>
              <a:buClr>
                <a:srgbClr val="F6921E"/>
              </a:buClr>
              <a:buFontTx/>
              <a:buChar char="•"/>
            </a:pPr>
            <a:endParaRPr lang="en-US" sz="2800" dirty="0"/>
          </a:p>
          <a:p>
            <a:pPr lvl="1" eaLnBrk="1" hangingPunct="1">
              <a:lnSpc>
                <a:spcPct val="90000"/>
              </a:lnSpc>
              <a:spcBef>
                <a:spcPct val="20000"/>
              </a:spcBef>
              <a:spcAft>
                <a:spcPct val="20000"/>
              </a:spcAft>
              <a:buClr>
                <a:srgbClr val="F6921E"/>
              </a:buClr>
              <a:buFontTx/>
              <a:buChar char="•"/>
            </a:pPr>
            <a:endParaRPr lang="en-US" sz="2800" dirty="0" smtClean="0"/>
          </a:p>
          <a:p>
            <a:pPr lvl="1" eaLnBrk="1" hangingPunct="1">
              <a:lnSpc>
                <a:spcPct val="90000"/>
              </a:lnSpc>
              <a:spcBef>
                <a:spcPct val="20000"/>
              </a:spcBef>
              <a:spcAft>
                <a:spcPct val="20000"/>
              </a:spcAft>
              <a:buClr>
                <a:srgbClr val="F6921E"/>
              </a:buClr>
              <a:buFontTx/>
              <a:buChar char="•"/>
            </a:pPr>
            <a:endParaRPr lang="en-US" sz="2800" dirty="0"/>
          </a:p>
          <a:p>
            <a:pPr eaLnBrk="1" hangingPunct="1">
              <a:lnSpc>
                <a:spcPct val="90000"/>
              </a:lnSpc>
              <a:spcBef>
                <a:spcPct val="20000"/>
              </a:spcBef>
              <a:spcAft>
                <a:spcPct val="20000"/>
              </a:spcAft>
              <a:buClr>
                <a:srgbClr val="F6921E"/>
              </a:buClr>
              <a:buFontTx/>
              <a:buChar char="•"/>
            </a:pPr>
            <a:endParaRPr lang="en-US" altLang="en-US" sz="2600" dirty="0">
              <a:solidFill>
                <a:srgbClr val="333333"/>
              </a:solidFill>
              <a:latin typeface="Arial"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134" y="2599268"/>
            <a:ext cx="1581680" cy="890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1292" y="1685464"/>
            <a:ext cx="1570416" cy="820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507" y="3567113"/>
            <a:ext cx="3805721" cy="1399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593747"/>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90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dirty="0" smtClean="0">
                <a:hlinkClick r:id="rId3" tooltip="Glossary: Medicare"/>
              </a:rPr>
              <a:t>Medicare</a:t>
            </a:r>
            <a:r>
              <a:rPr lang="en-US" dirty="0" smtClean="0"/>
              <a:t> </a:t>
            </a:r>
            <a:r>
              <a:rPr lang="en-US" b="1" dirty="0"/>
              <a:t>does not pay</a:t>
            </a:r>
            <a:r>
              <a:rPr lang="en-US" dirty="0"/>
              <a:t> the largest part of </a:t>
            </a:r>
            <a:r>
              <a:rPr lang="en-US" dirty="0">
                <a:hlinkClick r:id="rId4" tooltip="Glossary: Long-Term Care Services"/>
              </a:rPr>
              <a:t>long-term care services</a:t>
            </a:r>
            <a:r>
              <a:rPr lang="en-US" dirty="0"/>
              <a:t> or </a:t>
            </a:r>
            <a:r>
              <a:rPr lang="en-US" dirty="0">
                <a:hlinkClick r:id="rId5" tooltip="Glossary: Personal Care"/>
              </a:rPr>
              <a:t>personal care</a:t>
            </a:r>
            <a:r>
              <a:rPr lang="en-US" dirty="0"/>
              <a:t>—such as help with </a:t>
            </a:r>
            <a:r>
              <a:rPr lang="en-US" dirty="0">
                <a:hlinkClick r:id="rId6" tooltip="Glossary: Bathing"/>
              </a:rPr>
              <a:t>bathing</a:t>
            </a:r>
            <a:r>
              <a:rPr lang="en-US" dirty="0"/>
              <a:t>, or for supervision often called </a:t>
            </a:r>
            <a:r>
              <a:rPr lang="en-US" dirty="0">
                <a:hlinkClick r:id="rId7" tooltip="Glossary: Custodial Care"/>
              </a:rPr>
              <a:t>custodial care</a:t>
            </a:r>
            <a:r>
              <a:rPr lang="en-US" dirty="0"/>
              <a:t>. </a:t>
            </a:r>
            <a:endParaRPr lang="en-US" dirty="0" smtClean="0"/>
          </a:p>
          <a:p>
            <a:pPr eaLnBrk="1" hangingPunct="1">
              <a:lnSpc>
                <a:spcPct val="90000"/>
              </a:lnSpc>
              <a:spcBef>
                <a:spcPct val="20000"/>
              </a:spcBef>
              <a:spcAft>
                <a:spcPct val="20000"/>
              </a:spcAft>
              <a:buClr>
                <a:srgbClr val="F6921E"/>
              </a:buClr>
              <a:buFontTx/>
              <a:buChar char="•"/>
            </a:pPr>
            <a:r>
              <a:rPr lang="en-US" dirty="0" smtClean="0">
                <a:hlinkClick r:id="rId3" tooltip="Glossary: Medicare"/>
              </a:rPr>
              <a:t>Medicare</a:t>
            </a:r>
            <a:r>
              <a:rPr lang="en-US" dirty="0" smtClean="0"/>
              <a:t> </a:t>
            </a:r>
            <a:r>
              <a:rPr lang="en-US" dirty="0"/>
              <a:t>will help pay for a short stay in a skilled nursing facility, for </a:t>
            </a:r>
            <a:r>
              <a:rPr lang="en-US" dirty="0">
                <a:hlinkClick r:id="rId8" tooltip="Glossary: Hospice Care"/>
              </a:rPr>
              <a:t>hospice care</a:t>
            </a:r>
            <a:r>
              <a:rPr lang="en-US" dirty="0"/>
              <a:t>, or for home health care if you meet the following </a:t>
            </a:r>
            <a:r>
              <a:rPr lang="en-US" dirty="0" smtClean="0"/>
              <a:t>conditions:</a:t>
            </a:r>
          </a:p>
          <a:p>
            <a:pPr lvl="1" eaLnBrk="1" hangingPunct="1">
              <a:lnSpc>
                <a:spcPct val="90000"/>
              </a:lnSpc>
              <a:spcBef>
                <a:spcPct val="20000"/>
              </a:spcBef>
              <a:spcAft>
                <a:spcPct val="20000"/>
              </a:spcAft>
              <a:buClr>
                <a:srgbClr val="F6921E"/>
              </a:buClr>
              <a:buFontTx/>
              <a:buChar char="•"/>
            </a:pPr>
            <a:r>
              <a:rPr lang="en-US" dirty="0" smtClean="0"/>
              <a:t>You </a:t>
            </a:r>
            <a:r>
              <a:rPr lang="en-US" dirty="0"/>
              <a:t>have had a recent prior </a:t>
            </a:r>
            <a:r>
              <a:rPr lang="en-US" b="1" dirty="0"/>
              <a:t>hospital</a:t>
            </a:r>
            <a:r>
              <a:rPr lang="en-US" dirty="0"/>
              <a:t> stay of at least </a:t>
            </a:r>
            <a:r>
              <a:rPr lang="en-US" b="1" dirty="0"/>
              <a:t>three </a:t>
            </a:r>
            <a:r>
              <a:rPr lang="en-US" b="1" dirty="0" smtClean="0"/>
              <a:t>days</a:t>
            </a:r>
          </a:p>
          <a:p>
            <a:pPr lvl="1" eaLnBrk="1" hangingPunct="1">
              <a:lnSpc>
                <a:spcPct val="90000"/>
              </a:lnSpc>
              <a:spcBef>
                <a:spcPct val="20000"/>
              </a:spcBef>
              <a:spcAft>
                <a:spcPct val="20000"/>
              </a:spcAft>
              <a:buClr>
                <a:srgbClr val="F6921E"/>
              </a:buClr>
              <a:buFontTx/>
              <a:buChar char="•"/>
            </a:pPr>
            <a:r>
              <a:rPr lang="en-US" dirty="0" smtClean="0"/>
              <a:t>You </a:t>
            </a:r>
            <a:r>
              <a:rPr lang="en-US" dirty="0"/>
              <a:t>are admitted to a </a:t>
            </a:r>
            <a:r>
              <a:rPr lang="en-US" b="1" dirty="0">
                <a:hlinkClick r:id="rId3" tooltip="Glossary: Medicare"/>
              </a:rPr>
              <a:t>Medicare</a:t>
            </a:r>
            <a:r>
              <a:rPr lang="en-US" b="1" dirty="0"/>
              <a:t>-certified nursing facility within 30 days</a:t>
            </a:r>
            <a:r>
              <a:rPr lang="en-US" dirty="0"/>
              <a:t> of your prior hospital </a:t>
            </a:r>
            <a:r>
              <a:rPr lang="en-US" dirty="0" smtClean="0"/>
              <a:t>stay </a:t>
            </a:r>
          </a:p>
          <a:p>
            <a:pPr lvl="1" eaLnBrk="1" hangingPunct="1">
              <a:lnSpc>
                <a:spcPct val="90000"/>
              </a:lnSpc>
              <a:spcBef>
                <a:spcPct val="20000"/>
              </a:spcBef>
              <a:spcAft>
                <a:spcPct val="20000"/>
              </a:spcAft>
              <a:buClr>
                <a:srgbClr val="F6921E"/>
              </a:buClr>
              <a:buFontTx/>
              <a:buChar char="•"/>
            </a:pPr>
            <a:r>
              <a:rPr lang="en-US" dirty="0" smtClean="0"/>
              <a:t>You </a:t>
            </a:r>
            <a:r>
              <a:rPr lang="en-US" dirty="0"/>
              <a:t>need </a:t>
            </a:r>
            <a:r>
              <a:rPr lang="en-US" b="1" dirty="0">
                <a:hlinkClick r:id="rId9" tooltip="Glossary: Skilled Care"/>
              </a:rPr>
              <a:t>skilled care</a:t>
            </a:r>
            <a:r>
              <a:rPr lang="en-US" dirty="0"/>
              <a:t>, such as skilled nursing services, physical therapy, or other types of </a:t>
            </a:r>
            <a:r>
              <a:rPr lang="en-US" dirty="0" smtClean="0"/>
              <a:t>therapy</a:t>
            </a:r>
          </a:p>
          <a:p>
            <a:pPr eaLnBrk="1" hangingPunct="1">
              <a:lnSpc>
                <a:spcPct val="90000"/>
              </a:lnSpc>
              <a:spcBef>
                <a:spcPct val="20000"/>
              </a:spcBef>
              <a:spcAft>
                <a:spcPct val="20000"/>
              </a:spcAft>
              <a:buClr>
                <a:srgbClr val="F6921E"/>
              </a:buClr>
              <a:buFontTx/>
              <a:buChar char="•"/>
            </a:pPr>
            <a:r>
              <a:rPr lang="en-US" dirty="0" smtClean="0">
                <a:hlinkClick r:id="rId3" tooltip="Glossary: Medicare"/>
              </a:rPr>
              <a:t>Medicare</a:t>
            </a:r>
            <a:r>
              <a:rPr lang="en-US" dirty="0" smtClean="0"/>
              <a:t> </a:t>
            </a:r>
            <a:r>
              <a:rPr lang="en-US" dirty="0"/>
              <a:t>will pay for some of your costs for up to </a:t>
            </a:r>
            <a:r>
              <a:rPr lang="en-US" b="1" dirty="0"/>
              <a:t>100 days</a:t>
            </a:r>
            <a:r>
              <a:rPr lang="en-US" dirty="0"/>
              <a:t>. </a:t>
            </a:r>
            <a:endParaRPr lang="en-US" dirty="0" smtClean="0"/>
          </a:p>
          <a:p>
            <a:pPr lvl="1" eaLnBrk="1" hangingPunct="1">
              <a:lnSpc>
                <a:spcPct val="90000"/>
              </a:lnSpc>
              <a:spcBef>
                <a:spcPct val="20000"/>
              </a:spcBef>
              <a:spcAft>
                <a:spcPct val="20000"/>
              </a:spcAft>
              <a:buClr>
                <a:srgbClr val="F6921E"/>
              </a:buClr>
              <a:buFontTx/>
              <a:buChar char="•"/>
            </a:pPr>
            <a:r>
              <a:rPr lang="en-US" b="1" dirty="0" smtClean="0"/>
              <a:t>For </a:t>
            </a:r>
            <a:r>
              <a:rPr lang="en-US" b="1" dirty="0"/>
              <a:t>the first 20 days, </a:t>
            </a:r>
            <a:r>
              <a:rPr lang="en-US" b="1" dirty="0">
                <a:hlinkClick r:id="rId3" tooltip="Glossary: Medicare"/>
              </a:rPr>
              <a:t>Medicare</a:t>
            </a:r>
            <a:r>
              <a:rPr lang="en-US" b="1" dirty="0"/>
              <a:t> pays 100 percent of your costs</a:t>
            </a:r>
            <a:r>
              <a:rPr lang="en-US" b="1" dirty="0" smtClean="0"/>
              <a:t>.</a:t>
            </a:r>
          </a:p>
          <a:p>
            <a:pPr lvl="1" eaLnBrk="1" hangingPunct="1">
              <a:lnSpc>
                <a:spcPct val="90000"/>
              </a:lnSpc>
              <a:spcBef>
                <a:spcPct val="20000"/>
              </a:spcBef>
              <a:spcAft>
                <a:spcPct val="20000"/>
              </a:spcAft>
              <a:buClr>
                <a:srgbClr val="F6921E"/>
              </a:buClr>
              <a:buFontTx/>
              <a:buChar char="•"/>
            </a:pPr>
            <a:r>
              <a:rPr lang="en-US" b="1" dirty="0" smtClean="0"/>
              <a:t> </a:t>
            </a:r>
            <a:r>
              <a:rPr lang="en-US" b="1" dirty="0"/>
              <a:t>For days 21 through 100, you pay your own expenses up to $140.00 per day (as of 2013), and </a:t>
            </a:r>
            <a:r>
              <a:rPr lang="en-US" b="1" dirty="0">
                <a:hlinkClick r:id="rId3" tooltip="Glossary: Medicare"/>
              </a:rPr>
              <a:t>Medicare</a:t>
            </a:r>
            <a:r>
              <a:rPr lang="en-US" b="1" dirty="0"/>
              <a:t> pays any balance.</a:t>
            </a:r>
            <a:r>
              <a:rPr lang="en-US" dirty="0"/>
              <a:t> </a:t>
            </a:r>
            <a:endParaRPr lang="en-US" dirty="0" smtClean="0"/>
          </a:p>
          <a:p>
            <a:pPr lvl="1" eaLnBrk="1" hangingPunct="1">
              <a:lnSpc>
                <a:spcPct val="90000"/>
              </a:lnSpc>
              <a:spcBef>
                <a:spcPct val="20000"/>
              </a:spcBef>
              <a:spcAft>
                <a:spcPct val="20000"/>
              </a:spcAft>
              <a:buClr>
                <a:srgbClr val="F6921E"/>
              </a:buClr>
              <a:buFontTx/>
              <a:buChar char="•"/>
            </a:pPr>
            <a:r>
              <a:rPr lang="en-US" dirty="0" smtClean="0"/>
              <a:t>You </a:t>
            </a:r>
            <a:r>
              <a:rPr lang="en-US" dirty="0"/>
              <a:t>pay 100 percent of costs for each day you stay in a skilled nursing facility after day 100</a:t>
            </a:r>
            <a:r>
              <a:rPr lang="en-US" dirty="0" smtClean="0"/>
              <a:t>.</a:t>
            </a:r>
          </a:p>
          <a:p>
            <a:pPr eaLnBrk="1" hangingPunct="1">
              <a:lnSpc>
                <a:spcPct val="90000"/>
              </a:lnSpc>
              <a:spcBef>
                <a:spcPct val="20000"/>
              </a:spcBef>
              <a:spcAft>
                <a:spcPct val="20000"/>
              </a:spcAft>
              <a:buClr>
                <a:srgbClr val="F6921E"/>
              </a:buClr>
              <a:buFontTx/>
              <a:buChar char="•"/>
            </a:pPr>
            <a:r>
              <a:rPr lang="en-US" dirty="0"/>
              <a:t>http://longtermcare.gov/medicare-medicaid-more/medicare/</a:t>
            </a:r>
          </a:p>
          <a:p>
            <a:pPr lvl="1" eaLnBrk="1" hangingPunct="1">
              <a:lnSpc>
                <a:spcPct val="90000"/>
              </a:lnSpc>
              <a:spcBef>
                <a:spcPct val="20000"/>
              </a:spcBef>
              <a:spcAft>
                <a:spcPct val="20000"/>
              </a:spcAft>
              <a:buClr>
                <a:srgbClr val="F6921E"/>
              </a:buClr>
              <a:buFontTx/>
              <a:buChar char="•"/>
            </a:pPr>
            <a:endParaRPr lang="en-US" sz="2800" dirty="0" smtClean="0"/>
          </a:p>
          <a:p>
            <a:pPr lvl="1" eaLnBrk="1" hangingPunct="1">
              <a:lnSpc>
                <a:spcPct val="90000"/>
              </a:lnSpc>
              <a:spcBef>
                <a:spcPct val="20000"/>
              </a:spcBef>
              <a:spcAft>
                <a:spcPct val="20000"/>
              </a:spcAft>
              <a:buClr>
                <a:srgbClr val="F6921E"/>
              </a:buClr>
              <a:buFontTx/>
              <a:buChar char="•"/>
            </a:pPr>
            <a:endParaRPr lang="en-US" sz="2800" dirty="0"/>
          </a:p>
          <a:p>
            <a:pPr lvl="1" eaLnBrk="1" hangingPunct="1">
              <a:lnSpc>
                <a:spcPct val="90000"/>
              </a:lnSpc>
              <a:spcBef>
                <a:spcPct val="20000"/>
              </a:spcBef>
              <a:spcAft>
                <a:spcPct val="20000"/>
              </a:spcAft>
              <a:buClr>
                <a:srgbClr val="F6921E"/>
              </a:buClr>
              <a:buFontTx/>
              <a:buChar char="•"/>
            </a:pPr>
            <a:endParaRPr lang="en-US" sz="2800" dirty="0" smtClean="0"/>
          </a:p>
          <a:p>
            <a:pPr lvl="1" eaLnBrk="1" hangingPunct="1">
              <a:lnSpc>
                <a:spcPct val="90000"/>
              </a:lnSpc>
              <a:spcBef>
                <a:spcPct val="20000"/>
              </a:spcBef>
              <a:spcAft>
                <a:spcPct val="20000"/>
              </a:spcAft>
              <a:buClr>
                <a:srgbClr val="F6921E"/>
              </a:buClr>
              <a:buFontTx/>
              <a:buChar char="•"/>
            </a:pPr>
            <a:endParaRPr lang="en-US" sz="2800" dirty="0"/>
          </a:p>
          <a:p>
            <a:pPr eaLnBrk="1" hangingPunct="1">
              <a:lnSpc>
                <a:spcPct val="90000"/>
              </a:lnSpc>
              <a:spcBef>
                <a:spcPct val="20000"/>
              </a:spcBef>
              <a:spcAft>
                <a:spcPct val="20000"/>
              </a:spcAft>
              <a:buClr>
                <a:srgbClr val="F6921E"/>
              </a:buClr>
              <a:buFontTx/>
              <a:buChar char="•"/>
            </a:pPr>
            <a:endParaRPr lang="en-US" altLang="en-US" sz="2600" dirty="0">
              <a:solidFill>
                <a:srgbClr val="333333"/>
              </a:solidFill>
              <a:latin typeface="Arial" charset="0"/>
            </a:endParaRPr>
          </a:p>
        </p:txBody>
      </p:sp>
      <p:pic>
        <p:nvPicPr>
          <p:cNvPr id="8196"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0626" y="69849"/>
            <a:ext cx="1570416" cy="8206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98998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lvl="1" eaLnBrk="1" hangingPunct="1">
              <a:lnSpc>
                <a:spcPct val="90000"/>
              </a:lnSpc>
              <a:spcBef>
                <a:spcPct val="20000"/>
              </a:spcBef>
              <a:spcAft>
                <a:spcPct val="20000"/>
              </a:spcAft>
              <a:buClr>
                <a:srgbClr val="F6921E"/>
              </a:buClr>
              <a:buFontTx/>
              <a:buChar char="•"/>
            </a:pPr>
            <a:endParaRPr lang="en-US" sz="2800" dirty="0" smtClean="0"/>
          </a:p>
          <a:p>
            <a:pPr eaLnBrk="1" hangingPunct="1">
              <a:lnSpc>
                <a:spcPct val="90000"/>
              </a:lnSpc>
              <a:spcBef>
                <a:spcPct val="20000"/>
              </a:spcBef>
              <a:spcAft>
                <a:spcPct val="20000"/>
              </a:spcAft>
              <a:buClr>
                <a:srgbClr val="F6921E"/>
              </a:buClr>
              <a:buFontTx/>
              <a:buChar char="•"/>
            </a:pPr>
            <a:endParaRPr lang="en-US" dirty="0" smtClean="0"/>
          </a:p>
          <a:p>
            <a:pPr eaLnBrk="1" hangingPunct="1">
              <a:lnSpc>
                <a:spcPct val="90000"/>
              </a:lnSpc>
              <a:spcBef>
                <a:spcPct val="20000"/>
              </a:spcBef>
              <a:spcAft>
                <a:spcPct val="20000"/>
              </a:spcAft>
              <a:buClr>
                <a:srgbClr val="F6921E"/>
              </a:buClr>
              <a:buFontTx/>
              <a:buChar char="•"/>
            </a:pPr>
            <a:r>
              <a:rPr lang="en-US" dirty="0" smtClean="0"/>
              <a:t>Medicaid</a:t>
            </a:r>
            <a:r>
              <a:rPr lang="en-US" sz="2800" dirty="0" smtClean="0"/>
              <a:t> </a:t>
            </a:r>
            <a:r>
              <a:rPr lang="en-US" b="1" dirty="0" smtClean="0"/>
              <a:t>covers </a:t>
            </a:r>
            <a:r>
              <a:rPr lang="en-US" b="1" dirty="0">
                <a:hlinkClick r:id="rId3" tooltip="Glossary: Nursing Home"/>
              </a:rPr>
              <a:t>nursing home</a:t>
            </a:r>
            <a:r>
              <a:rPr lang="en-US" b="1" dirty="0"/>
              <a:t> services</a:t>
            </a:r>
            <a:r>
              <a:rPr lang="en-US" dirty="0"/>
              <a:t> for all eligible people age 21 and older. </a:t>
            </a:r>
            <a:endParaRPr lang="en-US" dirty="0" smtClean="0"/>
          </a:p>
          <a:p>
            <a:pPr eaLnBrk="1" hangingPunct="1">
              <a:lnSpc>
                <a:spcPct val="90000"/>
              </a:lnSpc>
              <a:spcBef>
                <a:spcPct val="20000"/>
              </a:spcBef>
              <a:spcAft>
                <a:spcPct val="20000"/>
              </a:spcAft>
              <a:buClr>
                <a:srgbClr val="F6921E"/>
              </a:buClr>
              <a:buFontTx/>
              <a:buChar char="•"/>
            </a:pPr>
            <a:r>
              <a:rPr lang="en-US" dirty="0" smtClean="0"/>
              <a:t>Must meet income eligibility requirements</a:t>
            </a:r>
          </a:p>
          <a:p>
            <a:pPr eaLnBrk="1" hangingPunct="1">
              <a:lnSpc>
                <a:spcPct val="90000"/>
              </a:lnSpc>
              <a:spcBef>
                <a:spcPct val="20000"/>
              </a:spcBef>
              <a:spcAft>
                <a:spcPct val="20000"/>
              </a:spcAft>
              <a:buClr>
                <a:srgbClr val="F6921E"/>
              </a:buClr>
              <a:buFontTx/>
              <a:buChar char="•"/>
            </a:pPr>
            <a:r>
              <a:rPr lang="en-US" b="1" dirty="0" smtClean="0">
                <a:hlinkClick r:id="rId4" tooltip="Glossary: Medicaid"/>
              </a:rPr>
              <a:t>Medicaid</a:t>
            </a:r>
            <a:r>
              <a:rPr lang="en-US" b="1" dirty="0" smtClean="0"/>
              <a:t> </a:t>
            </a:r>
            <a:r>
              <a:rPr lang="en-US" b="1" dirty="0"/>
              <a:t>also covers home and </a:t>
            </a:r>
            <a:r>
              <a:rPr lang="en-US" b="1" dirty="0">
                <a:hlinkClick r:id="rId5" tooltip="Glossary: Community-Based Services"/>
              </a:rPr>
              <a:t>community-based services</a:t>
            </a:r>
            <a:r>
              <a:rPr lang="en-US" dirty="0"/>
              <a:t> for people who would need to be in a </a:t>
            </a:r>
            <a:r>
              <a:rPr lang="en-US" dirty="0">
                <a:hlinkClick r:id="rId3" tooltip="Glossary: Nursing Home"/>
              </a:rPr>
              <a:t>nursing home</a:t>
            </a:r>
            <a:r>
              <a:rPr lang="en-US" dirty="0"/>
              <a:t> if they did not receive the home care services. </a:t>
            </a:r>
            <a:endParaRPr lang="en-US" dirty="0" smtClean="0"/>
          </a:p>
          <a:p>
            <a:pPr eaLnBrk="1" hangingPunct="1">
              <a:lnSpc>
                <a:spcPct val="90000"/>
              </a:lnSpc>
              <a:spcBef>
                <a:spcPct val="20000"/>
              </a:spcBef>
              <a:spcAft>
                <a:spcPct val="20000"/>
              </a:spcAft>
              <a:buClr>
                <a:srgbClr val="F6921E"/>
              </a:buClr>
              <a:buFontTx/>
              <a:buChar char="•"/>
            </a:pPr>
            <a:r>
              <a:rPr lang="en-US" dirty="0" smtClean="0"/>
              <a:t>In </a:t>
            </a:r>
            <a:r>
              <a:rPr lang="en-US" dirty="0"/>
              <a:t>most states, </a:t>
            </a:r>
            <a:r>
              <a:rPr lang="en-US" b="1" dirty="0">
                <a:hlinkClick r:id="rId4" tooltip="Glossary: Medicaid"/>
              </a:rPr>
              <a:t>Medicaid</a:t>
            </a:r>
            <a:r>
              <a:rPr lang="en-US" b="1" dirty="0"/>
              <a:t> will also cover services that will help you remain in your home</a:t>
            </a:r>
            <a:r>
              <a:rPr lang="en-US" dirty="0"/>
              <a:t>, such as </a:t>
            </a:r>
            <a:endParaRPr lang="en-US" dirty="0" smtClean="0"/>
          </a:p>
          <a:p>
            <a:pPr lvl="1" eaLnBrk="1" hangingPunct="1">
              <a:lnSpc>
                <a:spcPct val="90000"/>
              </a:lnSpc>
              <a:spcBef>
                <a:spcPct val="20000"/>
              </a:spcBef>
              <a:spcAft>
                <a:spcPct val="20000"/>
              </a:spcAft>
              <a:buClr>
                <a:srgbClr val="F6921E"/>
              </a:buClr>
              <a:buFontTx/>
              <a:buChar char="•"/>
            </a:pPr>
            <a:r>
              <a:rPr lang="en-US" dirty="0" smtClean="0">
                <a:hlinkClick r:id="rId6" tooltip="Glossary: Personal Care"/>
              </a:rPr>
              <a:t>personal </a:t>
            </a:r>
            <a:r>
              <a:rPr lang="en-US" dirty="0">
                <a:hlinkClick r:id="rId6" tooltip="Glossary: Personal Care"/>
              </a:rPr>
              <a:t>care</a:t>
            </a:r>
            <a:r>
              <a:rPr lang="en-US" dirty="0"/>
              <a:t> services, case management, and help with laundry and cleaning. </a:t>
            </a:r>
            <a:r>
              <a:rPr lang="en-US" b="1" dirty="0">
                <a:hlinkClick r:id="rId4" tooltip="Glossary: Medicaid"/>
              </a:rPr>
              <a:t>Medicaid</a:t>
            </a:r>
            <a:r>
              <a:rPr lang="en-US" b="1" dirty="0"/>
              <a:t> will not pay for your rent, mortgage, utilities, or </a:t>
            </a:r>
            <a:r>
              <a:rPr lang="en-US" b="1" dirty="0" smtClean="0"/>
              <a:t>food.</a:t>
            </a:r>
          </a:p>
          <a:p>
            <a:pPr eaLnBrk="1" hangingPunct="1">
              <a:lnSpc>
                <a:spcPct val="90000"/>
              </a:lnSpc>
              <a:spcBef>
                <a:spcPct val="20000"/>
              </a:spcBef>
              <a:spcAft>
                <a:spcPct val="20000"/>
              </a:spcAft>
              <a:buClr>
                <a:srgbClr val="F6921E"/>
              </a:buClr>
              <a:buFontTx/>
              <a:buChar char="•"/>
            </a:pPr>
            <a:r>
              <a:rPr lang="en-US" dirty="0" smtClean="0"/>
              <a:t>It is important to understand that Medicaid </a:t>
            </a:r>
            <a:r>
              <a:rPr lang="en-US" dirty="0" err="1" smtClean="0"/>
              <a:t>proprams</a:t>
            </a:r>
            <a:r>
              <a:rPr lang="en-US" dirty="0"/>
              <a:t> </a:t>
            </a:r>
            <a:r>
              <a:rPr lang="en-US" dirty="0" smtClean="0"/>
              <a:t>and eligibility for services vary from state to state.</a:t>
            </a:r>
          </a:p>
          <a:p>
            <a:pPr marL="57150" indent="0" eaLnBrk="1" hangingPunct="1">
              <a:lnSpc>
                <a:spcPct val="90000"/>
              </a:lnSpc>
              <a:spcBef>
                <a:spcPct val="20000"/>
              </a:spcBef>
              <a:spcAft>
                <a:spcPct val="20000"/>
              </a:spcAft>
              <a:buClr>
                <a:srgbClr val="F6921E"/>
              </a:buClr>
            </a:pPr>
            <a:endParaRPr lang="en-US" sz="2800" dirty="0" smtClean="0"/>
          </a:p>
          <a:p>
            <a:pPr eaLnBrk="1" hangingPunct="1">
              <a:lnSpc>
                <a:spcPct val="90000"/>
              </a:lnSpc>
              <a:spcBef>
                <a:spcPct val="20000"/>
              </a:spcBef>
              <a:spcAft>
                <a:spcPct val="20000"/>
              </a:spcAft>
              <a:buClr>
                <a:srgbClr val="F6921E"/>
              </a:buClr>
              <a:buFontTx/>
              <a:buChar char="•"/>
            </a:pPr>
            <a:endParaRPr lang="en-US" altLang="en-US" sz="2600" dirty="0">
              <a:solidFill>
                <a:srgbClr val="333333"/>
              </a:solidFill>
              <a:latin typeface="Arial"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41637" y="1190625"/>
            <a:ext cx="1584325"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281158"/>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endParaRPr lang="en-US" sz="2600" dirty="0"/>
          </a:p>
          <a:p>
            <a:pPr eaLnBrk="1" hangingPunct="1">
              <a:lnSpc>
                <a:spcPct val="90000"/>
              </a:lnSpc>
              <a:spcBef>
                <a:spcPct val="20000"/>
              </a:spcBef>
              <a:spcAft>
                <a:spcPct val="20000"/>
              </a:spcAft>
              <a:buClr>
                <a:srgbClr val="F6921E"/>
              </a:buClr>
              <a:buFontTx/>
              <a:buChar char="•"/>
            </a:pPr>
            <a:r>
              <a:rPr lang="en-US" sz="2600" dirty="0" smtClean="0"/>
              <a:t>Things to consider</a:t>
            </a:r>
          </a:p>
          <a:p>
            <a:pPr lvl="1" eaLnBrk="1" hangingPunct="1">
              <a:lnSpc>
                <a:spcPct val="90000"/>
              </a:lnSpc>
              <a:spcBef>
                <a:spcPct val="20000"/>
              </a:spcBef>
              <a:spcAft>
                <a:spcPct val="20000"/>
              </a:spcAft>
              <a:buClr>
                <a:srgbClr val="F6921E"/>
              </a:buClr>
              <a:buFontTx/>
              <a:buChar char="•"/>
            </a:pPr>
            <a:r>
              <a:rPr lang="en-US" dirty="0" smtClean="0"/>
              <a:t>Benefit </a:t>
            </a:r>
            <a:r>
              <a:rPr lang="en-US" dirty="0"/>
              <a:t>amount: </a:t>
            </a:r>
            <a:r>
              <a:rPr lang="en-US" dirty="0" smtClean="0"/>
              <a:t>What is the maximum </a:t>
            </a:r>
            <a:r>
              <a:rPr lang="en-US" dirty="0"/>
              <a:t>your policy will pay for your care </a:t>
            </a:r>
            <a:r>
              <a:rPr lang="en-US" dirty="0" smtClean="0"/>
              <a:t>each day</a:t>
            </a:r>
            <a:r>
              <a:rPr lang="en-US" dirty="0"/>
              <a:t>, </a:t>
            </a:r>
            <a:r>
              <a:rPr lang="en-US" dirty="0" smtClean="0"/>
              <a:t>generally </a:t>
            </a:r>
            <a:r>
              <a:rPr lang="en-US" dirty="0"/>
              <a:t>ranges from $50 to $350 </a:t>
            </a:r>
            <a:r>
              <a:rPr lang="en-US" dirty="0" smtClean="0"/>
              <a:t>or more.</a:t>
            </a:r>
          </a:p>
          <a:p>
            <a:pPr lvl="1" eaLnBrk="1" hangingPunct="1">
              <a:lnSpc>
                <a:spcPct val="90000"/>
              </a:lnSpc>
              <a:spcBef>
                <a:spcPct val="20000"/>
              </a:spcBef>
              <a:spcAft>
                <a:spcPct val="20000"/>
              </a:spcAft>
              <a:buClr>
                <a:srgbClr val="F6921E"/>
              </a:buClr>
              <a:buFontTx/>
              <a:buChar char="•"/>
            </a:pPr>
            <a:r>
              <a:rPr lang="en-US" dirty="0" smtClean="0"/>
              <a:t>Benefit </a:t>
            </a:r>
            <a:r>
              <a:rPr lang="en-US" dirty="0"/>
              <a:t>period: The length of time your policy </a:t>
            </a:r>
            <a:r>
              <a:rPr lang="en-US" dirty="0" smtClean="0"/>
              <a:t>will pay </a:t>
            </a:r>
            <a:r>
              <a:rPr lang="en-US" dirty="0"/>
              <a:t>benefits (e.g., 2 years, 4 years, lifetime</a:t>
            </a:r>
            <a:r>
              <a:rPr lang="en-US" dirty="0" smtClean="0"/>
              <a:t>).</a:t>
            </a:r>
          </a:p>
          <a:p>
            <a:pPr lvl="1" eaLnBrk="1" hangingPunct="1">
              <a:lnSpc>
                <a:spcPct val="90000"/>
              </a:lnSpc>
              <a:spcBef>
                <a:spcPct val="20000"/>
              </a:spcBef>
              <a:spcAft>
                <a:spcPct val="20000"/>
              </a:spcAft>
              <a:buClr>
                <a:srgbClr val="F6921E"/>
              </a:buClr>
              <a:buFontTx/>
              <a:buChar char="•"/>
            </a:pPr>
            <a:r>
              <a:rPr lang="en-US" dirty="0" smtClean="0"/>
              <a:t>Elimination </a:t>
            </a:r>
            <a:r>
              <a:rPr lang="en-US" dirty="0"/>
              <a:t>period: The number of days you </a:t>
            </a:r>
            <a:r>
              <a:rPr lang="en-US" dirty="0" smtClean="0"/>
              <a:t>must pay </a:t>
            </a:r>
            <a:r>
              <a:rPr lang="en-US" dirty="0"/>
              <a:t>for your own care before the policy </a:t>
            </a:r>
            <a:r>
              <a:rPr lang="en-US" dirty="0" smtClean="0"/>
              <a:t>begins paying </a:t>
            </a:r>
            <a:r>
              <a:rPr lang="en-US" dirty="0"/>
              <a:t>benefits (e.g., 20 days, 90 days</a:t>
            </a:r>
            <a:r>
              <a:rPr lang="en-US" dirty="0" smtClean="0"/>
              <a:t>). </a:t>
            </a:r>
          </a:p>
          <a:p>
            <a:pPr lvl="1" eaLnBrk="1" hangingPunct="1">
              <a:lnSpc>
                <a:spcPct val="90000"/>
              </a:lnSpc>
              <a:spcBef>
                <a:spcPct val="20000"/>
              </a:spcBef>
              <a:spcAft>
                <a:spcPct val="20000"/>
              </a:spcAft>
              <a:buClr>
                <a:srgbClr val="F6921E"/>
              </a:buClr>
              <a:buFontTx/>
              <a:buChar char="•"/>
            </a:pPr>
            <a:r>
              <a:rPr lang="en-US" dirty="0" smtClean="0"/>
              <a:t>Types </a:t>
            </a:r>
            <a:r>
              <a:rPr lang="en-US" dirty="0"/>
              <a:t>of facilities included: Many policies </a:t>
            </a:r>
            <a:r>
              <a:rPr lang="en-US" dirty="0" smtClean="0"/>
              <a:t>cover care </a:t>
            </a:r>
            <a:r>
              <a:rPr lang="en-US" dirty="0"/>
              <a:t>in a variety of settings including your </a:t>
            </a:r>
            <a:r>
              <a:rPr lang="en-US" dirty="0" smtClean="0"/>
              <a:t>own home</a:t>
            </a:r>
            <a:r>
              <a:rPr lang="en-US" dirty="0"/>
              <a:t>, assisted living facilities, adult day </a:t>
            </a:r>
            <a:r>
              <a:rPr lang="en-US" dirty="0" smtClean="0"/>
              <a:t>care centers</a:t>
            </a:r>
            <a:r>
              <a:rPr lang="en-US" dirty="0"/>
              <a:t>, and nursing homes</a:t>
            </a:r>
            <a:r>
              <a:rPr lang="en-US" dirty="0" smtClean="0"/>
              <a:t>. </a:t>
            </a:r>
          </a:p>
          <a:p>
            <a:pPr lvl="1" eaLnBrk="1" hangingPunct="1">
              <a:lnSpc>
                <a:spcPct val="90000"/>
              </a:lnSpc>
              <a:spcBef>
                <a:spcPct val="20000"/>
              </a:spcBef>
              <a:spcAft>
                <a:spcPct val="20000"/>
              </a:spcAft>
              <a:buClr>
                <a:srgbClr val="F6921E"/>
              </a:buClr>
              <a:buFontTx/>
              <a:buChar char="•"/>
            </a:pPr>
            <a:r>
              <a:rPr lang="en-US" dirty="0" smtClean="0"/>
              <a:t>Inflation </a:t>
            </a:r>
            <a:r>
              <a:rPr lang="en-US" dirty="0"/>
              <a:t>protection: With inflation protection, </a:t>
            </a:r>
            <a:r>
              <a:rPr lang="en-US" dirty="0" smtClean="0"/>
              <a:t>your benefit </a:t>
            </a:r>
            <a:r>
              <a:rPr lang="en-US" dirty="0"/>
              <a:t>will increase by a certain percentage </a:t>
            </a:r>
            <a:r>
              <a:rPr lang="en-US" dirty="0" smtClean="0"/>
              <a:t>each year</a:t>
            </a:r>
            <a:r>
              <a:rPr lang="en-US" dirty="0"/>
              <a:t>. It's an optional feature available at </a:t>
            </a:r>
            <a:r>
              <a:rPr lang="en-US" dirty="0" smtClean="0"/>
              <a:t>additional cost</a:t>
            </a:r>
            <a:r>
              <a:rPr lang="en-US" dirty="0"/>
              <a:t>, but having it will enable your coverage </a:t>
            </a:r>
            <a:r>
              <a:rPr lang="en-US" dirty="0" smtClean="0"/>
              <a:t>to keep </a:t>
            </a:r>
            <a:r>
              <a:rPr lang="en-US" dirty="0"/>
              <a:t>pace with rising prices.</a:t>
            </a:r>
          </a:p>
          <a:p>
            <a:pPr marL="457200" lvl="1" indent="0" eaLnBrk="1" hangingPunct="1">
              <a:lnSpc>
                <a:spcPct val="90000"/>
              </a:lnSpc>
              <a:spcBef>
                <a:spcPct val="20000"/>
              </a:spcBef>
              <a:spcAft>
                <a:spcPct val="20000"/>
              </a:spcAft>
              <a:buClr>
                <a:srgbClr val="F6921E"/>
              </a:buClr>
            </a:pPr>
            <a:endParaRPr lang="en-US" sz="2800" dirty="0"/>
          </a:p>
          <a:p>
            <a:pPr eaLnBrk="1" hangingPunct="1">
              <a:lnSpc>
                <a:spcPct val="90000"/>
              </a:lnSpc>
              <a:spcBef>
                <a:spcPct val="20000"/>
              </a:spcBef>
              <a:spcAft>
                <a:spcPct val="20000"/>
              </a:spcAft>
              <a:buClr>
                <a:srgbClr val="F6921E"/>
              </a:buClr>
              <a:buFontTx/>
              <a:buChar char="•"/>
            </a:pPr>
            <a:endParaRPr lang="en-US" altLang="en-US" sz="2600" dirty="0">
              <a:solidFill>
                <a:srgbClr val="333333"/>
              </a:solidFill>
              <a:latin typeface="Arial" charset="0"/>
            </a:endParaRPr>
          </a:p>
        </p:txBody>
      </p:sp>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799" y="1193933"/>
            <a:ext cx="2883959" cy="106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20340"/>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Close The Gaps In Your Financial Plan</a:t>
            </a:r>
            <a:endParaRPr lang="en-GB" altLang="en-US" sz="3200" dirty="0" smtClean="0"/>
          </a:p>
        </p:txBody>
      </p:sp>
      <p:sp>
        <p:nvSpPr>
          <p:cNvPr id="20483" name="Rectangle 3"/>
          <p:cNvSpPr>
            <a:spLocks noGrp="1" noChangeArrowheads="1"/>
          </p:cNvSpPr>
          <p:nvPr>
            <p:ph type="body" sz="half" idx="1"/>
          </p:nvPr>
        </p:nvSpPr>
        <p:spPr>
          <a:xfrm>
            <a:off x="441325" y="1358900"/>
            <a:ext cx="8126413" cy="4752975"/>
          </a:xfrm>
        </p:spPr>
        <p:txBody>
          <a:bodyPr/>
          <a:lstStyle/>
          <a:p>
            <a:pPr eaLnBrk="1" hangingPunct="1">
              <a:buClr>
                <a:srgbClr val="F6921E"/>
              </a:buClr>
              <a:buFont typeface="Arial" charset="0"/>
              <a:buChar char="•"/>
            </a:pPr>
            <a:endParaRPr lang="en-US" altLang="en-US" dirty="0" smtClean="0">
              <a:solidFill>
                <a:srgbClr val="333333"/>
              </a:solidFill>
              <a:latin typeface="Arial" charset="0"/>
              <a:cs typeface="Arial" charset="0"/>
            </a:endParaRPr>
          </a:p>
          <a:p>
            <a:pPr eaLnBrk="1" hangingPunct="1">
              <a:buClr>
                <a:srgbClr val="F6921E"/>
              </a:buClr>
              <a:buFont typeface="Arial" charset="0"/>
              <a:buChar char="•"/>
            </a:pPr>
            <a:r>
              <a:rPr lang="en-US" altLang="en-US" dirty="0" smtClean="0">
                <a:solidFill>
                  <a:srgbClr val="333333"/>
                </a:solidFill>
                <a:latin typeface="Arial" charset="0"/>
                <a:cs typeface="Arial" charset="0"/>
              </a:rPr>
              <a:t>Financial House</a:t>
            </a:r>
          </a:p>
          <a:p>
            <a:pPr lvl="1" eaLnBrk="1" hangingPunct="1">
              <a:buClr>
                <a:srgbClr val="F6921E"/>
              </a:buClr>
              <a:buFont typeface="Arial" charset="0"/>
              <a:buChar char="•"/>
            </a:pPr>
            <a:endParaRPr lang="en-US" altLang="en-US" dirty="0" smtClean="0">
              <a:solidFill>
                <a:srgbClr val="333333"/>
              </a:solidFill>
              <a:latin typeface="Arial" charset="0"/>
              <a:cs typeface="Arial" charset="0"/>
            </a:endParaRPr>
          </a:p>
          <a:p>
            <a:pPr lvl="1" eaLnBrk="1" hangingPunct="1">
              <a:buClr>
                <a:srgbClr val="F6921E"/>
              </a:buClr>
              <a:buFont typeface="Arial" charset="0"/>
              <a:buChar char="•"/>
            </a:pPr>
            <a:r>
              <a:rPr lang="en-US" altLang="en-US" dirty="0" smtClean="0">
                <a:solidFill>
                  <a:srgbClr val="333333"/>
                </a:solidFill>
                <a:latin typeface="Arial" charset="0"/>
                <a:cs typeface="Arial" charset="0"/>
              </a:rPr>
              <a:t>     	What’s Important to you </a:t>
            </a:r>
          </a:p>
          <a:p>
            <a:pPr lvl="1" eaLnBrk="1" hangingPunct="1">
              <a:buClr>
                <a:srgbClr val="F6921E"/>
              </a:buClr>
              <a:buFont typeface="Arial" charset="0"/>
              <a:buChar char="•"/>
            </a:pPr>
            <a:r>
              <a:rPr lang="en-US" altLang="en-US" dirty="0" smtClean="0">
                <a:solidFill>
                  <a:srgbClr val="333333"/>
                </a:solidFill>
                <a:latin typeface="Arial" charset="0"/>
                <a:cs typeface="Arial" charset="0"/>
              </a:rPr>
              <a:t>        The Big Picture</a:t>
            </a:r>
          </a:p>
          <a:p>
            <a:pPr lvl="1" eaLnBrk="1" hangingPunct="1">
              <a:buClr>
                <a:srgbClr val="F6921E"/>
              </a:buClr>
              <a:buFont typeface="Arial" charset="0"/>
              <a:buChar char="•"/>
            </a:pPr>
            <a:r>
              <a:rPr lang="en-US" altLang="en-US" dirty="0" smtClean="0">
                <a:solidFill>
                  <a:srgbClr val="333333"/>
                </a:solidFill>
                <a:latin typeface="Arial" charset="0"/>
                <a:cs typeface="Arial" charset="0"/>
              </a:rPr>
              <a:t>        It All Adds Up</a:t>
            </a:r>
          </a:p>
          <a:p>
            <a:pPr lvl="1" eaLnBrk="1" hangingPunct="1">
              <a:buClr>
                <a:srgbClr val="F6921E"/>
              </a:buClr>
              <a:buFont typeface="Arial" charset="0"/>
              <a:buChar char="•"/>
            </a:pPr>
            <a:r>
              <a:rPr lang="en-US" altLang="en-US" dirty="0" smtClean="0">
                <a:solidFill>
                  <a:srgbClr val="333333"/>
                </a:solidFill>
                <a:latin typeface="Arial" charset="0"/>
                <a:cs typeface="Arial" charset="0"/>
              </a:rPr>
              <a:t>        Tax Planning</a:t>
            </a:r>
          </a:p>
          <a:p>
            <a:pPr lvl="1" eaLnBrk="1" hangingPunct="1">
              <a:buClr>
                <a:srgbClr val="F6921E"/>
              </a:buClr>
              <a:buFont typeface="Arial" charset="0"/>
              <a:buChar char="•"/>
            </a:pPr>
            <a:r>
              <a:rPr lang="en-US" altLang="en-US" dirty="0" smtClean="0">
                <a:solidFill>
                  <a:srgbClr val="333333"/>
                </a:solidFill>
                <a:latin typeface="Arial" charset="0"/>
                <a:cs typeface="Arial" charset="0"/>
              </a:rPr>
              <a:t>        Estate Planning</a:t>
            </a:r>
          </a:p>
          <a:p>
            <a:pPr lvl="1" eaLnBrk="1" hangingPunct="1">
              <a:buClr>
                <a:srgbClr val="F6921E"/>
              </a:buClr>
              <a:buFont typeface="Arial" charset="0"/>
              <a:buChar char="•"/>
            </a:pPr>
            <a:r>
              <a:rPr lang="en-US" altLang="en-US" dirty="0" smtClean="0">
                <a:solidFill>
                  <a:srgbClr val="333333"/>
                </a:solidFill>
                <a:latin typeface="Arial" charset="0"/>
                <a:cs typeface="Arial" charset="0"/>
              </a:rPr>
              <a:t>        Filling In the Gaps</a:t>
            </a:r>
          </a:p>
          <a:p>
            <a:pPr lvl="3" eaLnBrk="1" hangingPunct="1">
              <a:buClr>
                <a:srgbClr val="F6921E"/>
              </a:buClr>
              <a:buFont typeface="Arial" charset="0"/>
              <a:buChar char="•"/>
            </a:pPr>
            <a:r>
              <a:rPr lang="en-US" altLang="en-US" dirty="0" smtClean="0">
                <a:solidFill>
                  <a:srgbClr val="333333"/>
                </a:solidFill>
                <a:latin typeface="Arial" charset="0"/>
                <a:cs typeface="Arial" charset="0"/>
              </a:rPr>
              <a:t>Managing Financial Risks</a:t>
            </a:r>
          </a:p>
        </p:txBody>
      </p:sp>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2008" y="2799218"/>
            <a:ext cx="314325"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030" y="3313568"/>
            <a:ext cx="35242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5034" y="3208793"/>
            <a:ext cx="390525"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9633" y="3732016"/>
            <a:ext cx="257175" cy="44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2008" y="4171828"/>
            <a:ext cx="824441" cy="393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8671" y="4254354"/>
            <a:ext cx="161925"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3"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2797" y="4688319"/>
            <a:ext cx="342900" cy="40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1371" y="1727197"/>
            <a:ext cx="1076325" cy="88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5"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00550" y="2006600"/>
            <a:ext cx="171450" cy="18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6"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04733" y="19446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37" name="Picture 1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66282" y="5152448"/>
            <a:ext cx="428625" cy="43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713845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endParaRPr lang="en-US" altLang="en-US" dirty="0">
              <a:solidFill>
                <a:srgbClr val="333333"/>
              </a:solidFill>
              <a:latin typeface="Arial" charset="0"/>
            </a:endParaRPr>
          </a:p>
        </p:txBody>
      </p:sp>
      <p:graphicFrame>
        <p:nvGraphicFramePr>
          <p:cNvPr id="2" name="Table 1"/>
          <p:cNvGraphicFramePr>
            <a:graphicFrameLocks noGrp="1"/>
          </p:cNvGraphicFramePr>
          <p:nvPr>
            <p:extLst>
              <p:ext uri="{D42A27DB-BD31-4B8C-83A1-F6EECF244321}">
                <p14:modId xmlns:p14="http://schemas.microsoft.com/office/powerpoint/2010/main" val="4148939424"/>
              </p:ext>
            </p:extLst>
          </p:nvPr>
        </p:nvGraphicFramePr>
        <p:xfrm>
          <a:off x="1571670" y="1190625"/>
          <a:ext cx="5739252" cy="4547660"/>
        </p:xfrm>
        <a:graphic>
          <a:graphicData uri="http://schemas.openxmlformats.org/drawingml/2006/table">
            <a:tbl>
              <a:tblPr/>
              <a:tblGrid>
                <a:gridCol w="2869626"/>
                <a:gridCol w="2869626"/>
              </a:tblGrid>
              <a:tr h="248196">
                <a:tc>
                  <a:txBody>
                    <a:bodyPr/>
                    <a:lstStyle/>
                    <a:p>
                      <a:r>
                        <a:rPr lang="en-US" sz="1400" dirty="0"/>
                        <a:t>Your current age: </a:t>
                      </a:r>
                    </a:p>
                  </a:txBody>
                  <a:tcPr marL="70718" marR="70718" marT="35359" marB="35359" anchor="ctr">
                    <a:lnL>
                      <a:noFill/>
                    </a:lnL>
                    <a:lnR>
                      <a:noFill/>
                    </a:lnR>
                    <a:lnT>
                      <a:noFill/>
                    </a:lnT>
                    <a:lnB>
                      <a:noFill/>
                    </a:lnB>
                  </a:tcPr>
                </a:tc>
                <a:tc>
                  <a:txBody>
                    <a:bodyPr/>
                    <a:lstStyle/>
                    <a:p>
                      <a:r>
                        <a:rPr lang="en-US" sz="1400"/>
                        <a:t>55 </a:t>
                      </a:r>
                    </a:p>
                  </a:txBody>
                  <a:tcPr marL="70718" marR="70718" marT="35359" marB="35359" anchor="ctr">
                    <a:lnL>
                      <a:noFill/>
                    </a:lnL>
                    <a:lnR>
                      <a:noFill/>
                    </a:lnR>
                    <a:lnT>
                      <a:noFill/>
                    </a:lnT>
                    <a:lnB>
                      <a:noFill/>
                    </a:lnB>
                  </a:tcPr>
                </a:tc>
              </a:tr>
              <a:tr h="434607">
                <a:tc>
                  <a:txBody>
                    <a:bodyPr/>
                    <a:lstStyle/>
                    <a:p>
                      <a:r>
                        <a:rPr lang="en-US" sz="1400" dirty="0"/>
                        <a:t>Age you begin to use long-term-care services: </a:t>
                      </a:r>
                    </a:p>
                  </a:txBody>
                  <a:tcPr marL="70718" marR="70718" marT="35359" marB="35359" anchor="ctr">
                    <a:lnL>
                      <a:noFill/>
                    </a:lnL>
                    <a:lnR>
                      <a:noFill/>
                    </a:lnR>
                    <a:lnT>
                      <a:noFill/>
                    </a:lnT>
                    <a:lnB>
                      <a:noFill/>
                    </a:lnB>
                  </a:tcPr>
                </a:tc>
                <a:tc>
                  <a:txBody>
                    <a:bodyPr/>
                    <a:lstStyle/>
                    <a:p>
                      <a:r>
                        <a:rPr lang="en-US" sz="1400"/>
                        <a:t>80 </a:t>
                      </a:r>
                    </a:p>
                  </a:txBody>
                  <a:tcPr marL="70718" marR="70718" marT="35359" marB="35359" anchor="ctr">
                    <a:lnL>
                      <a:noFill/>
                    </a:lnL>
                    <a:lnR>
                      <a:noFill/>
                    </a:lnR>
                    <a:lnT>
                      <a:noFill/>
                    </a:lnT>
                    <a:lnB>
                      <a:noFill/>
                    </a:lnB>
                  </a:tcPr>
                </a:tc>
              </a:tr>
              <a:tr h="434607">
                <a:tc>
                  <a:txBody>
                    <a:bodyPr/>
                    <a:lstStyle/>
                    <a:p>
                      <a:r>
                        <a:rPr lang="en-US" sz="1400"/>
                        <a:t>Assumed inflation rate for long-term-care services: </a:t>
                      </a:r>
                    </a:p>
                  </a:txBody>
                  <a:tcPr marL="70718" marR="70718" marT="35359" marB="35359" anchor="ctr">
                    <a:lnL>
                      <a:noFill/>
                    </a:lnL>
                    <a:lnR>
                      <a:noFill/>
                    </a:lnR>
                    <a:lnT>
                      <a:noFill/>
                    </a:lnT>
                    <a:lnB>
                      <a:noFill/>
                    </a:lnB>
                  </a:tcPr>
                </a:tc>
                <a:tc>
                  <a:txBody>
                    <a:bodyPr/>
                    <a:lstStyle/>
                    <a:p>
                      <a:r>
                        <a:rPr lang="en-US" sz="1400"/>
                        <a:t>5% </a:t>
                      </a:r>
                    </a:p>
                  </a:txBody>
                  <a:tcPr marL="70718" marR="70718" marT="35359" marB="35359" anchor="ctr">
                    <a:lnL>
                      <a:noFill/>
                    </a:lnL>
                    <a:lnR>
                      <a:noFill/>
                    </a:lnR>
                    <a:lnT>
                      <a:noFill/>
                    </a:lnT>
                    <a:lnB>
                      <a:noFill/>
                    </a:lnB>
                  </a:tcPr>
                </a:tc>
              </a:tr>
              <a:tr h="434607">
                <a:tc>
                  <a:txBody>
                    <a:bodyPr/>
                    <a:lstStyle/>
                    <a:p>
                      <a:r>
                        <a:rPr lang="en-US" sz="1400"/>
                        <a:t>The current daily cost of a nursing/long-term care facility: </a:t>
                      </a:r>
                    </a:p>
                  </a:txBody>
                  <a:tcPr marL="70718" marR="70718" marT="35359" marB="35359" anchor="ctr">
                    <a:lnL>
                      <a:noFill/>
                    </a:lnL>
                    <a:lnR>
                      <a:noFill/>
                    </a:lnR>
                    <a:lnT>
                      <a:noFill/>
                    </a:lnT>
                    <a:lnB>
                      <a:noFill/>
                    </a:lnB>
                  </a:tcPr>
                </a:tc>
                <a:tc>
                  <a:txBody>
                    <a:bodyPr/>
                    <a:lstStyle/>
                    <a:p>
                      <a:r>
                        <a:rPr lang="en-US" sz="1400"/>
                        <a:t>$230 </a:t>
                      </a:r>
                    </a:p>
                  </a:txBody>
                  <a:tcPr marL="70718" marR="70718" marT="35359" marB="35359" anchor="ctr">
                    <a:lnL>
                      <a:noFill/>
                    </a:lnL>
                    <a:lnR>
                      <a:noFill/>
                    </a:lnR>
                    <a:lnT>
                      <a:noFill/>
                    </a:lnT>
                    <a:lnB>
                      <a:noFill/>
                    </a:lnB>
                  </a:tcPr>
                </a:tc>
              </a:tr>
              <a:tr h="434607">
                <a:tc>
                  <a:txBody>
                    <a:bodyPr/>
                    <a:lstStyle/>
                    <a:p>
                      <a:r>
                        <a:rPr lang="en-US" sz="1400" dirty="0"/>
                        <a:t>Based on your answers, the average daily cost when care is needed: </a:t>
                      </a:r>
                    </a:p>
                  </a:txBody>
                  <a:tcPr marL="70718" marR="70718" marT="35359" marB="35359" anchor="ctr">
                    <a:lnL>
                      <a:noFill/>
                    </a:lnL>
                    <a:lnR>
                      <a:noFill/>
                    </a:lnR>
                    <a:lnT>
                      <a:noFill/>
                    </a:lnT>
                    <a:lnB>
                      <a:noFill/>
                    </a:lnB>
                  </a:tcPr>
                </a:tc>
                <a:tc>
                  <a:txBody>
                    <a:bodyPr/>
                    <a:lstStyle/>
                    <a:p>
                      <a:r>
                        <a:rPr lang="en-US" sz="1400" dirty="0"/>
                        <a:t>$779 </a:t>
                      </a:r>
                    </a:p>
                  </a:txBody>
                  <a:tcPr marL="70718" marR="70718" marT="35359" marB="35359" anchor="ctr">
                    <a:lnL>
                      <a:noFill/>
                    </a:lnL>
                    <a:lnR>
                      <a:noFill/>
                    </a:lnR>
                    <a:lnT>
                      <a:noFill/>
                    </a:lnT>
                    <a:lnB>
                      <a:noFill/>
                    </a:lnB>
                  </a:tcPr>
                </a:tc>
              </a:tr>
              <a:tr h="248196">
                <a:tc>
                  <a:txBody>
                    <a:bodyPr/>
                    <a:lstStyle/>
                    <a:p>
                      <a:r>
                        <a:rPr lang="en-US" sz="1400"/>
                        <a:t>Monthly, this works out to: </a:t>
                      </a:r>
                    </a:p>
                  </a:txBody>
                  <a:tcPr marL="70718" marR="70718" marT="35359" marB="35359" anchor="ctr">
                    <a:lnL>
                      <a:noFill/>
                    </a:lnL>
                    <a:lnR>
                      <a:noFill/>
                    </a:lnR>
                    <a:lnT>
                      <a:noFill/>
                    </a:lnT>
                    <a:lnB>
                      <a:noFill/>
                    </a:lnB>
                  </a:tcPr>
                </a:tc>
                <a:tc>
                  <a:txBody>
                    <a:bodyPr/>
                    <a:lstStyle/>
                    <a:p>
                      <a:r>
                        <a:rPr lang="en-US" sz="1400"/>
                        <a:t>$23,690 </a:t>
                      </a:r>
                    </a:p>
                  </a:txBody>
                  <a:tcPr marL="70718" marR="70718" marT="35359" marB="35359" anchor="ctr">
                    <a:lnL>
                      <a:noFill/>
                    </a:lnL>
                    <a:lnR>
                      <a:noFill/>
                    </a:lnR>
                    <a:lnT>
                      <a:noFill/>
                    </a:lnT>
                    <a:lnB>
                      <a:noFill/>
                    </a:lnB>
                  </a:tcPr>
                </a:tc>
              </a:tr>
              <a:tr h="434607">
                <a:tc>
                  <a:txBody>
                    <a:bodyPr/>
                    <a:lstStyle/>
                    <a:p>
                      <a:r>
                        <a:rPr lang="en-US" sz="1400" dirty="0"/>
                        <a:t>Total estimated cost if you need </a:t>
                      </a:r>
                      <a:r>
                        <a:rPr lang="en-US" sz="1400" b="1" dirty="0"/>
                        <a:t>one year</a:t>
                      </a:r>
                      <a:r>
                        <a:rPr lang="en-US" sz="1400" dirty="0"/>
                        <a:t> of long-term care: </a:t>
                      </a:r>
                    </a:p>
                  </a:txBody>
                  <a:tcPr marL="70718" marR="70718" marT="35359" marB="35359" anchor="ctr">
                    <a:lnL>
                      <a:noFill/>
                    </a:lnL>
                    <a:lnR>
                      <a:noFill/>
                    </a:lnR>
                    <a:lnT>
                      <a:noFill/>
                    </a:lnT>
                    <a:lnB>
                      <a:noFill/>
                    </a:lnB>
                  </a:tcPr>
                </a:tc>
                <a:tc>
                  <a:txBody>
                    <a:bodyPr/>
                    <a:lstStyle/>
                    <a:p>
                      <a:r>
                        <a:rPr lang="en-US" sz="1400"/>
                        <a:t>$284,284 </a:t>
                      </a:r>
                    </a:p>
                  </a:txBody>
                  <a:tcPr marL="70718" marR="70718" marT="35359" marB="35359" anchor="ctr">
                    <a:lnL>
                      <a:noFill/>
                    </a:lnL>
                    <a:lnR>
                      <a:noFill/>
                    </a:lnR>
                    <a:lnT>
                      <a:noFill/>
                    </a:lnT>
                    <a:lnB>
                      <a:noFill/>
                    </a:lnB>
                  </a:tcPr>
                </a:tc>
              </a:tr>
              <a:tr h="434607">
                <a:tc>
                  <a:txBody>
                    <a:bodyPr/>
                    <a:lstStyle/>
                    <a:p>
                      <a:r>
                        <a:rPr lang="en-US" sz="1400"/>
                        <a:t>Total estimated cost if you need </a:t>
                      </a:r>
                      <a:r>
                        <a:rPr lang="en-US" sz="1400" b="1"/>
                        <a:t>three years</a:t>
                      </a:r>
                      <a:r>
                        <a:rPr lang="en-US" sz="1400"/>
                        <a:t> of long-term care: </a:t>
                      </a:r>
                    </a:p>
                  </a:txBody>
                  <a:tcPr marL="70718" marR="70718" marT="35359" marB="35359" anchor="ctr">
                    <a:lnL>
                      <a:noFill/>
                    </a:lnL>
                    <a:lnR>
                      <a:noFill/>
                    </a:lnR>
                    <a:lnT>
                      <a:noFill/>
                    </a:lnT>
                    <a:lnB>
                      <a:noFill/>
                    </a:lnB>
                  </a:tcPr>
                </a:tc>
                <a:tc>
                  <a:txBody>
                    <a:bodyPr/>
                    <a:lstStyle/>
                    <a:p>
                      <a:r>
                        <a:rPr lang="en-US" sz="1400"/>
                        <a:t>$896,207 </a:t>
                      </a:r>
                    </a:p>
                  </a:txBody>
                  <a:tcPr marL="70718" marR="70718" marT="35359" marB="35359" anchor="ctr">
                    <a:lnL>
                      <a:noFill/>
                    </a:lnL>
                    <a:lnR>
                      <a:noFill/>
                    </a:lnR>
                    <a:lnT>
                      <a:noFill/>
                    </a:lnT>
                    <a:lnB>
                      <a:noFill/>
                    </a:lnB>
                  </a:tcPr>
                </a:tc>
              </a:tr>
              <a:tr h="434607">
                <a:tc>
                  <a:txBody>
                    <a:bodyPr/>
                    <a:lstStyle/>
                    <a:p>
                      <a:r>
                        <a:rPr lang="en-US" sz="1400" dirty="0"/>
                        <a:t>Total estimated cost if you need </a:t>
                      </a:r>
                      <a:r>
                        <a:rPr lang="en-US" sz="1400" b="1" dirty="0"/>
                        <a:t>five years</a:t>
                      </a:r>
                      <a:r>
                        <a:rPr lang="en-US" sz="1400" dirty="0"/>
                        <a:t> of long-term care: </a:t>
                      </a:r>
                    </a:p>
                  </a:txBody>
                  <a:tcPr marL="70718" marR="70718" marT="35359" marB="35359" anchor="ctr">
                    <a:lnL>
                      <a:noFill/>
                    </a:lnL>
                    <a:lnR>
                      <a:noFill/>
                    </a:lnR>
                    <a:lnT>
                      <a:noFill/>
                    </a:lnT>
                    <a:lnB>
                      <a:noFill/>
                    </a:lnB>
                  </a:tcPr>
                </a:tc>
                <a:tc>
                  <a:txBody>
                    <a:bodyPr/>
                    <a:lstStyle/>
                    <a:p>
                      <a:r>
                        <a:rPr lang="en-US" sz="1400" dirty="0"/>
                        <a:t>$1,570,851 </a:t>
                      </a:r>
                    </a:p>
                  </a:txBody>
                  <a:tcPr marL="70718" marR="70718" marT="35359" marB="35359" anchor="ctr">
                    <a:lnL>
                      <a:noFill/>
                    </a:lnL>
                    <a:lnR>
                      <a:noFill/>
                    </a:lnR>
                    <a:lnT>
                      <a:noFill/>
                    </a:lnT>
                    <a:lnB>
                      <a:noFill/>
                    </a:lnB>
                  </a:tcPr>
                </a:tc>
              </a:tr>
              <a:tr h="434607">
                <a:tc>
                  <a:txBody>
                    <a:bodyPr/>
                    <a:lstStyle/>
                    <a:p>
                      <a:r>
                        <a:rPr lang="en-US" sz="1400" dirty="0"/>
                        <a:t>Total estimated cost if you need </a:t>
                      </a:r>
                      <a:r>
                        <a:rPr lang="en-US" sz="1400" b="1" dirty="0"/>
                        <a:t>10 years</a:t>
                      </a:r>
                      <a:r>
                        <a:rPr lang="en-US" sz="1400" dirty="0"/>
                        <a:t> of long-term care:  </a:t>
                      </a:r>
                    </a:p>
                  </a:txBody>
                  <a:tcPr marL="70718" marR="70718" marT="35359" marB="35359" anchor="ctr">
                    <a:lnL>
                      <a:noFill/>
                    </a:lnL>
                    <a:lnR>
                      <a:noFill/>
                    </a:lnR>
                    <a:lnT>
                      <a:noFill/>
                    </a:lnT>
                    <a:lnB>
                      <a:noFill/>
                    </a:lnB>
                  </a:tcPr>
                </a:tc>
                <a:tc>
                  <a:txBody>
                    <a:bodyPr/>
                    <a:lstStyle/>
                    <a:p>
                      <a:r>
                        <a:rPr lang="en-US" sz="1400" dirty="0"/>
                        <a:t>$3,575,700</a:t>
                      </a:r>
                    </a:p>
                  </a:txBody>
                  <a:tcPr marL="70718" marR="70718" marT="35359" marB="35359" anchor="ctr">
                    <a:lnL>
                      <a:noFill/>
                    </a:lnL>
                    <a:lnR>
                      <a:noFill/>
                    </a:lnR>
                    <a:lnT>
                      <a:noFill/>
                    </a:lnT>
                    <a:lnB>
                      <a:noFill/>
                    </a:lnB>
                  </a:tcPr>
                </a:tc>
              </a:tr>
            </a:tbl>
          </a:graphicData>
        </a:graphic>
      </p:graphicFrame>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3" y="5699918"/>
            <a:ext cx="7394575" cy="487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893316"/>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sz="2200" dirty="0" smtClean="0"/>
              <a:t>Long-term care through UNM </a:t>
            </a:r>
          </a:p>
          <a:p>
            <a:pPr eaLnBrk="1" hangingPunct="1">
              <a:lnSpc>
                <a:spcPct val="90000"/>
              </a:lnSpc>
              <a:spcBef>
                <a:spcPct val="20000"/>
              </a:spcBef>
              <a:spcAft>
                <a:spcPct val="20000"/>
              </a:spcAft>
              <a:buClr>
                <a:srgbClr val="F6921E"/>
              </a:buClr>
              <a:buFontTx/>
              <a:buChar char="•"/>
            </a:pPr>
            <a:r>
              <a:rPr lang="en-US" sz="2200" dirty="0"/>
              <a:t>https://hr.unm.edu/benefits/long-term-care</a:t>
            </a:r>
            <a:endParaRPr lang="en-US" sz="2200" dirty="0" smtClean="0"/>
          </a:p>
          <a:p>
            <a:pPr lvl="1" eaLnBrk="1" hangingPunct="1">
              <a:lnSpc>
                <a:spcPct val="90000"/>
              </a:lnSpc>
              <a:spcBef>
                <a:spcPct val="20000"/>
              </a:spcBef>
              <a:spcAft>
                <a:spcPct val="20000"/>
              </a:spcAft>
              <a:buClr>
                <a:srgbClr val="F6921E"/>
              </a:buClr>
              <a:buFontTx/>
              <a:buChar char="•"/>
            </a:pPr>
            <a:r>
              <a:rPr lang="en-US" sz="2200" dirty="0" smtClean="0"/>
              <a:t>Up to $4,000 maximum monthly benefit</a:t>
            </a:r>
          </a:p>
          <a:p>
            <a:pPr lvl="1" eaLnBrk="1" hangingPunct="1">
              <a:lnSpc>
                <a:spcPct val="90000"/>
              </a:lnSpc>
              <a:spcBef>
                <a:spcPct val="20000"/>
              </a:spcBef>
              <a:spcAft>
                <a:spcPct val="20000"/>
              </a:spcAft>
              <a:buClr>
                <a:srgbClr val="F6921E"/>
              </a:buClr>
              <a:buFontTx/>
              <a:buChar char="•"/>
            </a:pPr>
            <a:r>
              <a:rPr lang="en-US" sz="2200" dirty="0" smtClean="0"/>
              <a:t>Benefit period 3 year or 6 year</a:t>
            </a:r>
          </a:p>
          <a:p>
            <a:pPr lvl="1" eaLnBrk="1" hangingPunct="1">
              <a:lnSpc>
                <a:spcPct val="90000"/>
              </a:lnSpc>
              <a:spcBef>
                <a:spcPct val="20000"/>
              </a:spcBef>
              <a:spcAft>
                <a:spcPct val="20000"/>
              </a:spcAft>
              <a:buClr>
                <a:srgbClr val="F6921E"/>
              </a:buClr>
              <a:buFontTx/>
              <a:buChar char="•"/>
            </a:pPr>
            <a:r>
              <a:rPr lang="en-US" sz="2200" dirty="0" smtClean="0"/>
              <a:t>4 plan options</a:t>
            </a:r>
          </a:p>
          <a:p>
            <a:pPr lvl="2" eaLnBrk="1" hangingPunct="1">
              <a:lnSpc>
                <a:spcPct val="90000"/>
              </a:lnSpc>
              <a:spcBef>
                <a:spcPct val="20000"/>
              </a:spcBef>
              <a:spcAft>
                <a:spcPct val="20000"/>
              </a:spcAft>
              <a:buClr>
                <a:srgbClr val="F6921E"/>
              </a:buClr>
              <a:buFontTx/>
              <a:buChar char="•"/>
            </a:pPr>
            <a:r>
              <a:rPr lang="en-US" sz="2200" dirty="0" smtClean="0"/>
              <a:t>Plan 1 no inflation</a:t>
            </a:r>
          </a:p>
          <a:p>
            <a:pPr lvl="2" eaLnBrk="1" hangingPunct="1">
              <a:lnSpc>
                <a:spcPct val="90000"/>
              </a:lnSpc>
              <a:spcBef>
                <a:spcPct val="20000"/>
              </a:spcBef>
              <a:spcAft>
                <a:spcPct val="20000"/>
              </a:spcAft>
              <a:buClr>
                <a:srgbClr val="F6921E"/>
              </a:buClr>
              <a:buFontTx/>
              <a:buChar char="•"/>
            </a:pPr>
            <a:r>
              <a:rPr lang="en-US" sz="2200" dirty="0" smtClean="0"/>
              <a:t>Plan 2 total home care</a:t>
            </a:r>
          </a:p>
          <a:p>
            <a:pPr lvl="2" eaLnBrk="1" hangingPunct="1">
              <a:lnSpc>
                <a:spcPct val="90000"/>
              </a:lnSpc>
              <a:spcBef>
                <a:spcPct val="20000"/>
              </a:spcBef>
              <a:spcAft>
                <a:spcPct val="20000"/>
              </a:spcAft>
              <a:buClr>
                <a:srgbClr val="F6921E"/>
              </a:buClr>
              <a:buFontTx/>
              <a:buChar char="•"/>
            </a:pPr>
            <a:r>
              <a:rPr lang="en-US" sz="2200" dirty="0" smtClean="0"/>
              <a:t>Plan 3 inflation – simple int. 5%</a:t>
            </a:r>
          </a:p>
          <a:p>
            <a:pPr lvl="2" eaLnBrk="1" hangingPunct="1">
              <a:lnSpc>
                <a:spcPct val="90000"/>
              </a:lnSpc>
              <a:spcBef>
                <a:spcPct val="20000"/>
              </a:spcBef>
              <a:spcAft>
                <a:spcPct val="20000"/>
              </a:spcAft>
              <a:buClr>
                <a:srgbClr val="F6921E"/>
              </a:buClr>
              <a:buFontTx/>
              <a:buChar char="•"/>
            </a:pPr>
            <a:r>
              <a:rPr lang="en-US" sz="2200" dirty="0" smtClean="0"/>
              <a:t>Plan 4 inflation &amp; total home care</a:t>
            </a:r>
          </a:p>
          <a:p>
            <a:pPr lvl="1" eaLnBrk="1" hangingPunct="1">
              <a:lnSpc>
                <a:spcPct val="90000"/>
              </a:lnSpc>
              <a:spcBef>
                <a:spcPct val="20000"/>
              </a:spcBef>
              <a:spcAft>
                <a:spcPct val="20000"/>
              </a:spcAft>
              <a:buClr>
                <a:srgbClr val="F6921E"/>
              </a:buClr>
              <a:buFontTx/>
              <a:buChar char="•"/>
            </a:pPr>
            <a:r>
              <a:rPr lang="en-US" sz="2200" dirty="0" smtClean="0"/>
              <a:t>Elimination period – 90 days</a:t>
            </a:r>
          </a:p>
          <a:p>
            <a:pPr lvl="1" eaLnBrk="1" hangingPunct="1">
              <a:lnSpc>
                <a:spcPct val="90000"/>
              </a:lnSpc>
              <a:spcBef>
                <a:spcPct val="20000"/>
              </a:spcBef>
              <a:spcAft>
                <a:spcPct val="20000"/>
              </a:spcAft>
              <a:buClr>
                <a:srgbClr val="F6921E"/>
              </a:buClr>
              <a:buFontTx/>
              <a:buChar char="•"/>
            </a:pPr>
            <a:r>
              <a:rPr lang="en-US" sz="2200" dirty="0" smtClean="0"/>
              <a:t>Plan is portable </a:t>
            </a:r>
          </a:p>
          <a:p>
            <a:pPr marL="457200" lvl="1" indent="0" eaLnBrk="1" hangingPunct="1">
              <a:lnSpc>
                <a:spcPct val="90000"/>
              </a:lnSpc>
              <a:spcBef>
                <a:spcPct val="20000"/>
              </a:spcBef>
              <a:spcAft>
                <a:spcPct val="20000"/>
              </a:spcAft>
              <a:buClr>
                <a:srgbClr val="F6921E"/>
              </a:buClr>
            </a:pPr>
            <a:endParaRPr lang="en-US" sz="2800" dirty="0"/>
          </a:p>
          <a:p>
            <a:pPr eaLnBrk="1" hangingPunct="1">
              <a:lnSpc>
                <a:spcPct val="90000"/>
              </a:lnSpc>
              <a:spcBef>
                <a:spcPct val="20000"/>
              </a:spcBef>
              <a:spcAft>
                <a:spcPct val="20000"/>
              </a:spcAft>
              <a:buClr>
                <a:srgbClr val="F6921E"/>
              </a:buClr>
              <a:buFontTx/>
              <a:buChar char="•"/>
            </a:pPr>
            <a:endParaRPr lang="en-US" altLang="en-US" sz="2600" dirty="0">
              <a:solidFill>
                <a:srgbClr val="333333"/>
              </a:solidFill>
              <a:latin typeface="Arial" charset="0"/>
            </a:endParaRPr>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5962" y="1207558"/>
            <a:ext cx="34671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817673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sz="2200" dirty="0" smtClean="0"/>
              <a:t>Private Long-term Care Insurance</a:t>
            </a:r>
          </a:p>
          <a:p>
            <a:pPr lvl="1" eaLnBrk="1" hangingPunct="1">
              <a:lnSpc>
                <a:spcPct val="90000"/>
              </a:lnSpc>
              <a:spcBef>
                <a:spcPct val="20000"/>
              </a:spcBef>
              <a:spcAft>
                <a:spcPct val="20000"/>
              </a:spcAft>
              <a:buClr>
                <a:srgbClr val="F6921E"/>
              </a:buClr>
              <a:buFontTx/>
              <a:buChar char="•"/>
            </a:pPr>
            <a:r>
              <a:rPr lang="en-US" sz="2200" dirty="0" smtClean="0"/>
              <a:t>Flexibility on plan design</a:t>
            </a:r>
          </a:p>
          <a:p>
            <a:pPr lvl="2" eaLnBrk="1" hangingPunct="1">
              <a:lnSpc>
                <a:spcPct val="90000"/>
              </a:lnSpc>
              <a:spcBef>
                <a:spcPct val="20000"/>
              </a:spcBef>
              <a:spcAft>
                <a:spcPct val="20000"/>
              </a:spcAft>
              <a:buClr>
                <a:srgbClr val="F6921E"/>
              </a:buClr>
              <a:buFontTx/>
              <a:buChar char="•"/>
            </a:pPr>
            <a:r>
              <a:rPr lang="en-US" sz="2200" dirty="0" smtClean="0"/>
              <a:t>Elimination Period</a:t>
            </a:r>
          </a:p>
          <a:p>
            <a:pPr lvl="2" eaLnBrk="1" hangingPunct="1">
              <a:lnSpc>
                <a:spcPct val="90000"/>
              </a:lnSpc>
              <a:spcBef>
                <a:spcPct val="20000"/>
              </a:spcBef>
              <a:spcAft>
                <a:spcPct val="20000"/>
              </a:spcAft>
              <a:buClr>
                <a:srgbClr val="F6921E"/>
              </a:buClr>
              <a:buFontTx/>
              <a:buChar char="•"/>
            </a:pPr>
            <a:r>
              <a:rPr lang="en-US" sz="2200" dirty="0" smtClean="0"/>
              <a:t>Benefit period</a:t>
            </a:r>
          </a:p>
          <a:p>
            <a:pPr lvl="2" eaLnBrk="1" hangingPunct="1">
              <a:lnSpc>
                <a:spcPct val="90000"/>
              </a:lnSpc>
              <a:spcBef>
                <a:spcPct val="20000"/>
              </a:spcBef>
              <a:spcAft>
                <a:spcPct val="20000"/>
              </a:spcAft>
              <a:buClr>
                <a:srgbClr val="F6921E"/>
              </a:buClr>
              <a:buFontTx/>
              <a:buChar char="•"/>
            </a:pPr>
            <a:r>
              <a:rPr lang="en-US" sz="2200" dirty="0" smtClean="0"/>
              <a:t>Benefit amount</a:t>
            </a:r>
          </a:p>
          <a:p>
            <a:pPr lvl="2" eaLnBrk="1" hangingPunct="1">
              <a:lnSpc>
                <a:spcPct val="90000"/>
              </a:lnSpc>
              <a:spcBef>
                <a:spcPct val="20000"/>
              </a:spcBef>
              <a:spcAft>
                <a:spcPct val="20000"/>
              </a:spcAft>
              <a:buClr>
                <a:srgbClr val="F6921E"/>
              </a:buClr>
              <a:buFontTx/>
              <a:buChar char="•"/>
            </a:pPr>
            <a:r>
              <a:rPr lang="en-US" sz="2200" dirty="0" smtClean="0"/>
              <a:t>Home Health Care</a:t>
            </a:r>
          </a:p>
          <a:p>
            <a:pPr lvl="2" eaLnBrk="1" hangingPunct="1">
              <a:lnSpc>
                <a:spcPct val="90000"/>
              </a:lnSpc>
              <a:spcBef>
                <a:spcPct val="20000"/>
              </a:spcBef>
              <a:spcAft>
                <a:spcPct val="20000"/>
              </a:spcAft>
              <a:buClr>
                <a:srgbClr val="F6921E"/>
              </a:buClr>
              <a:buFontTx/>
              <a:buChar char="•"/>
            </a:pPr>
            <a:r>
              <a:rPr lang="en-US" sz="2200" dirty="0" smtClean="0"/>
              <a:t>Smaller premium increases </a:t>
            </a:r>
          </a:p>
          <a:p>
            <a:pPr lvl="2" eaLnBrk="1" hangingPunct="1">
              <a:lnSpc>
                <a:spcPct val="90000"/>
              </a:lnSpc>
              <a:spcBef>
                <a:spcPct val="20000"/>
              </a:spcBef>
              <a:spcAft>
                <a:spcPct val="20000"/>
              </a:spcAft>
              <a:buClr>
                <a:srgbClr val="F6921E"/>
              </a:buClr>
              <a:buFontTx/>
              <a:buChar char="•"/>
            </a:pPr>
            <a:r>
              <a:rPr lang="en-US" sz="2200" dirty="0" smtClean="0"/>
              <a:t>Risk of employer change</a:t>
            </a:r>
          </a:p>
          <a:p>
            <a:pPr lvl="1" eaLnBrk="1" hangingPunct="1">
              <a:lnSpc>
                <a:spcPct val="90000"/>
              </a:lnSpc>
              <a:spcBef>
                <a:spcPct val="20000"/>
              </a:spcBef>
              <a:spcAft>
                <a:spcPct val="20000"/>
              </a:spcAft>
              <a:buClr>
                <a:srgbClr val="F6921E"/>
              </a:buClr>
              <a:buFontTx/>
              <a:buChar char="•"/>
            </a:pPr>
            <a:r>
              <a:rPr lang="en-US" sz="2200" dirty="0" smtClean="0"/>
              <a:t>Close the gap on employer Insurance</a:t>
            </a:r>
          </a:p>
          <a:p>
            <a:pPr lvl="1" eaLnBrk="1" hangingPunct="1">
              <a:lnSpc>
                <a:spcPct val="90000"/>
              </a:lnSpc>
              <a:spcBef>
                <a:spcPct val="20000"/>
              </a:spcBef>
              <a:spcAft>
                <a:spcPct val="20000"/>
              </a:spcAft>
              <a:buClr>
                <a:srgbClr val="F6921E"/>
              </a:buClr>
              <a:buFontTx/>
              <a:buChar char="•"/>
            </a:pPr>
            <a:endParaRPr lang="en-US" sz="2200" dirty="0" smtClean="0"/>
          </a:p>
          <a:p>
            <a:pPr eaLnBrk="1" hangingPunct="1">
              <a:lnSpc>
                <a:spcPct val="90000"/>
              </a:lnSpc>
              <a:spcBef>
                <a:spcPct val="20000"/>
              </a:spcBef>
              <a:spcAft>
                <a:spcPct val="20000"/>
              </a:spcAft>
              <a:buClr>
                <a:srgbClr val="F6921E"/>
              </a:buClr>
              <a:buFontTx/>
              <a:buChar char="•"/>
            </a:pPr>
            <a:endParaRPr lang="en-US" sz="2200" dirty="0" smtClean="0"/>
          </a:p>
          <a:p>
            <a:pPr marL="457200" lvl="1" indent="0" eaLnBrk="1" hangingPunct="1">
              <a:lnSpc>
                <a:spcPct val="90000"/>
              </a:lnSpc>
              <a:spcBef>
                <a:spcPct val="20000"/>
              </a:spcBef>
              <a:spcAft>
                <a:spcPct val="20000"/>
              </a:spcAft>
              <a:buClr>
                <a:srgbClr val="F6921E"/>
              </a:buClr>
            </a:pPr>
            <a:endParaRPr lang="en-US" sz="2800" dirty="0"/>
          </a:p>
          <a:p>
            <a:pPr eaLnBrk="1" hangingPunct="1">
              <a:lnSpc>
                <a:spcPct val="90000"/>
              </a:lnSpc>
              <a:spcBef>
                <a:spcPct val="20000"/>
              </a:spcBef>
              <a:spcAft>
                <a:spcPct val="20000"/>
              </a:spcAft>
              <a:buClr>
                <a:srgbClr val="F6921E"/>
              </a:buClr>
              <a:buFontTx/>
              <a:buChar char="•"/>
            </a:pPr>
            <a:endParaRPr lang="en-US" altLang="en-US" sz="2600" dirty="0">
              <a:solidFill>
                <a:srgbClr val="333333"/>
              </a:solidFill>
              <a:latin typeface="Arial" charset="0"/>
            </a:endParaRPr>
          </a:p>
        </p:txBody>
      </p:sp>
    </p:spTree>
    <p:extLst>
      <p:ext uri="{BB962C8B-B14F-4D97-AF65-F5344CB8AC3E}">
        <p14:creationId xmlns:p14="http://schemas.microsoft.com/office/powerpoint/2010/main" val="3681202639"/>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GB" altLang="en-US" dirty="0" smtClean="0"/>
              <a:t>Protect Your Future Health</a:t>
            </a:r>
          </a:p>
        </p:txBody>
      </p:sp>
      <p:sp>
        <p:nvSpPr>
          <p:cNvPr id="23556" name="Rectangle 6"/>
          <p:cNvSpPr>
            <a:spLocks noChangeArrowheads="1"/>
          </p:cNvSpPr>
          <p:nvPr/>
        </p:nvSpPr>
        <p:spPr bwMode="auto">
          <a:xfrm>
            <a:off x="441325" y="1190625"/>
            <a:ext cx="816927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buClr>
                <a:srgbClr val="F6921E"/>
              </a:buClr>
              <a:buFontTx/>
              <a:buChar char="•"/>
            </a:pPr>
            <a:r>
              <a:rPr lang="en-US" sz="2200" dirty="0" smtClean="0"/>
              <a:t>Links</a:t>
            </a:r>
          </a:p>
          <a:p>
            <a:pPr lvl="1" eaLnBrk="1" hangingPunct="1">
              <a:lnSpc>
                <a:spcPct val="90000"/>
              </a:lnSpc>
              <a:spcBef>
                <a:spcPct val="20000"/>
              </a:spcBef>
              <a:spcAft>
                <a:spcPct val="20000"/>
              </a:spcAft>
              <a:buClr>
                <a:srgbClr val="F6921E"/>
              </a:buClr>
              <a:buFontTx/>
              <a:buChar char="•"/>
            </a:pPr>
            <a:r>
              <a:rPr lang="en-US" sz="2200" dirty="0" smtClean="0">
                <a:hlinkClick r:id="rId3"/>
              </a:rPr>
              <a:t>www.legacyfg.net</a:t>
            </a:r>
            <a:endParaRPr lang="en-US" sz="2200" dirty="0" smtClean="0"/>
          </a:p>
          <a:p>
            <a:pPr lvl="1" eaLnBrk="1" hangingPunct="1">
              <a:lnSpc>
                <a:spcPct val="90000"/>
              </a:lnSpc>
              <a:spcBef>
                <a:spcPct val="20000"/>
              </a:spcBef>
              <a:spcAft>
                <a:spcPct val="20000"/>
              </a:spcAft>
              <a:buClr>
                <a:srgbClr val="F6921E"/>
              </a:buClr>
              <a:buFontTx/>
              <a:buChar char="•"/>
            </a:pPr>
            <a:r>
              <a:rPr lang="en-US" sz="2200" dirty="0">
                <a:hlinkClick r:id="rId4"/>
              </a:rPr>
              <a:t>www.360financialliteracy.org</a:t>
            </a:r>
            <a:endParaRPr lang="en-US" sz="2200" dirty="0"/>
          </a:p>
          <a:p>
            <a:pPr lvl="1" eaLnBrk="1" hangingPunct="1">
              <a:lnSpc>
                <a:spcPct val="90000"/>
              </a:lnSpc>
              <a:spcBef>
                <a:spcPct val="20000"/>
              </a:spcBef>
              <a:spcAft>
                <a:spcPct val="20000"/>
              </a:spcAft>
              <a:buClr>
                <a:srgbClr val="F6921E"/>
              </a:buClr>
              <a:buFontTx/>
              <a:buChar char="•"/>
            </a:pPr>
            <a:r>
              <a:rPr lang="en-US" sz="2200" dirty="0" smtClean="0">
                <a:hlinkClick r:id="rId5"/>
              </a:rPr>
              <a:t>www.voya.com</a:t>
            </a:r>
            <a:endParaRPr lang="en-US" sz="2200" dirty="0" smtClean="0"/>
          </a:p>
          <a:p>
            <a:pPr lvl="1" eaLnBrk="1" hangingPunct="1">
              <a:lnSpc>
                <a:spcPct val="90000"/>
              </a:lnSpc>
              <a:spcBef>
                <a:spcPct val="20000"/>
              </a:spcBef>
              <a:spcAft>
                <a:spcPct val="20000"/>
              </a:spcAft>
              <a:buClr>
                <a:srgbClr val="F6921E"/>
              </a:buClr>
              <a:buFontTx/>
              <a:buChar char="•"/>
            </a:pPr>
            <a:endParaRPr lang="en-US" sz="2200" dirty="0" smtClean="0"/>
          </a:p>
          <a:p>
            <a:pPr lvl="1" eaLnBrk="1" hangingPunct="1">
              <a:lnSpc>
                <a:spcPct val="90000"/>
              </a:lnSpc>
              <a:spcBef>
                <a:spcPct val="20000"/>
              </a:spcBef>
              <a:spcAft>
                <a:spcPct val="20000"/>
              </a:spcAft>
              <a:buClr>
                <a:srgbClr val="F6921E"/>
              </a:buClr>
              <a:buFontTx/>
              <a:buChar char="•"/>
            </a:pPr>
            <a:endParaRPr lang="en-US" sz="2200" dirty="0" smtClean="0"/>
          </a:p>
          <a:p>
            <a:pPr lvl="1" eaLnBrk="1" hangingPunct="1">
              <a:lnSpc>
                <a:spcPct val="90000"/>
              </a:lnSpc>
              <a:spcBef>
                <a:spcPct val="20000"/>
              </a:spcBef>
              <a:spcAft>
                <a:spcPct val="20000"/>
              </a:spcAft>
              <a:buClr>
                <a:srgbClr val="F6921E"/>
              </a:buClr>
              <a:buFontTx/>
              <a:buChar char="•"/>
            </a:pPr>
            <a:endParaRPr lang="en-US" sz="2200" dirty="0" smtClean="0"/>
          </a:p>
          <a:p>
            <a:pPr eaLnBrk="1" hangingPunct="1">
              <a:lnSpc>
                <a:spcPct val="90000"/>
              </a:lnSpc>
              <a:spcBef>
                <a:spcPct val="20000"/>
              </a:spcBef>
              <a:spcAft>
                <a:spcPct val="20000"/>
              </a:spcAft>
              <a:buClr>
                <a:srgbClr val="F6921E"/>
              </a:buClr>
              <a:buFontTx/>
              <a:buChar char="•"/>
            </a:pPr>
            <a:endParaRPr lang="en-US" sz="2200" dirty="0" smtClean="0"/>
          </a:p>
          <a:p>
            <a:pPr marL="457200" lvl="1" indent="0" eaLnBrk="1" hangingPunct="1">
              <a:lnSpc>
                <a:spcPct val="90000"/>
              </a:lnSpc>
              <a:spcBef>
                <a:spcPct val="20000"/>
              </a:spcBef>
              <a:spcAft>
                <a:spcPct val="20000"/>
              </a:spcAft>
              <a:buClr>
                <a:srgbClr val="F6921E"/>
              </a:buClr>
            </a:pPr>
            <a:endParaRPr lang="en-US" sz="2800" dirty="0"/>
          </a:p>
          <a:p>
            <a:pPr eaLnBrk="1" hangingPunct="1">
              <a:lnSpc>
                <a:spcPct val="90000"/>
              </a:lnSpc>
              <a:spcBef>
                <a:spcPct val="20000"/>
              </a:spcBef>
              <a:spcAft>
                <a:spcPct val="20000"/>
              </a:spcAft>
              <a:buClr>
                <a:srgbClr val="F6921E"/>
              </a:buClr>
              <a:buFontTx/>
              <a:buChar char="•"/>
            </a:pPr>
            <a:endParaRPr lang="en-US" altLang="en-US" sz="2600" dirty="0">
              <a:solidFill>
                <a:srgbClr val="333333"/>
              </a:solidFill>
              <a:latin typeface="Arial" charset="0"/>
            </a:endParaRPr>
          </a:p>
        </p:txBody>
      </p:sp>
    </p:spTree>
    <p:extLst>
      <p:ext uri="{BB962C8B-B14F-4D97-AF65-F5344CB8AC3E}">
        <p14:creationId xmlns:p14="http://schemas.microsoft.com/office/powerpoint/2010/main" val="743059797"/>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379413" y="228600"/>
            <a:ext cx="8356600" cy="482600"/>
          </a:xfrm>
        </p:spPr>
        <p:txBody>
          <a:bodyPr rtlCol="0">
            <a:normAutofit fontScale="90000"/>
          </a:bodyPr>
          <a:lstStyle/>
          <a:p>
            <a:pPr eaLnBrk="1" fontAlgn="auto" hangingPunct="1">
              <a:spcAft>
                <a:spcPts val="0"/>
              </a:spcAft>
              <a:defRPr/>
            </a:pPr>
            <a:r>
              <a:rPr lang="en-US" altLang="en-US" sz="3200" smtClean="0"/>
              <a:t>Be Informed	</a:t>
            </a:r>
          </a:p>
        </p:txBody>
      </p:sp>
      <p:sp>
        <p:nvSpPr>
          <p:cNvPr id="47107" name="Text Box 5"/>
          <p:cNvSpPr txBox="1">
            <a:spLocks noChangeArrowheads="1"/>
          </p:cNvSpPr>
          <p:nvPr/>
        </p:nvSpPr>
        <p:spPr bwMode="auto">
          <a:xfrm>
            <a:off x="549275" y="1412875"/>
            <a:ext cx="81153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defTabSz="457200" eaLnBrk="0" fontAlgn="base" hangingPunct="0">
              <a:spcBef>
                <a:spcPct val="0"/>
              </a:spcBef>
              <a:spcAft>
                <a:spcPct val="0"/>
              </a:spcAft>
              <a:defRPr>
                <a:solidFill>
                  <a:schemeClr val="tx1"/>
                </a:solidFill>
                <a:latin typeface="Calibri" pitchFamily="34" charset="0"/>
                <a:cs typeface="Arial" charset="0"/>
              </a:defRPr>
            </a:lvl6pPr>
            <a:lvl7pPr marL="2971800" indent="-228600" defTabSz="457200" eaLnBrk="0" fontAlgn="base" hangingPunct="0">
              <a:spcBef>
                <a:spcPct val="0"/>
              </a:spcBef>
              <a:spcAft>
                <a:spcPct val="0"/>
              </a:spcAft>
              <a:defRPr>
                <a:solidFill>
                  <a:schemeClr val="tx1"/>
                </a:solidFill>
                <a:latin typeface="Calibri" pitchFamily="34" charset="0"/>
                <a:cs typeface="Arial" charset="0"/>
              </a:defRPr>
            </a:lvl7pPr>
            <a:lvl8pPr marL="3429000" indent="-228600" defTabSz="457200" eaLnBrk="0" fontAlgn="base" hangingPunct="0">
              <a:spcBef>
                <a:spcPct val="0"/>
              </a:spcBef>
              <a:spcAft>
                <a:spcPct val="0"/>
              </a:spcAft>
              <a:defRPr>
                <a:solidFill>
                  <a:schemeClr val="tx1"/>
                </a:solidFill>
                <a:latin typeface="Calibri" pitchFamily="34" charset="0"/>
                <a:cs typeface="Arial" charset="0"/>
              </a:defRPr>
            </a:lvl8pPr>
            <a:lvl9pPr marL="3886200" indent="-228600" defTabSz="457200" eaLnBrk="0" fontAlgn="base" hangingPunct="0">
              <a:spcBef>
                <a:spcPct val="0"/>
              </a:spcBef>
              <a:spcAft>
                <a:spcPct val="0"/>
              </a:spcAft>
              <a:defRPr>
                <a:solidFill>
                  <a:schemeClr val="tx1"/>
                </a:solidFill>
                <a:latin typeface="Calibri" pitchFamily="34" charset="0"/>
                <a:cs typeface="Arial" charset="0"/>
              </a:defRPr>
            </a:lvl9pPr>
          </a:lstStyle>
          <a:p>
            <a:pPr algn="ctr"/>
            <a:r>
              <a:rPr lang="en-US" altLang="en-US" sz="2000">
                <a:solidFill>
                  <a:srgbClr val="333333"/>
                </a:solidFill>
                <a:latin typeface="Arial" charset="0"/>
              </a:rPr>
              <a:t>Living in the United States offers us many opportunities that do not exist to all, in other countries. It also has its own unique risks. </a:t>
            </a:r>
          </a:p>
          <a:p>
            <a:pPr algn="ctr"/>
            <a:endParaRPr lang="en-US" altLang="en-US" sz="2000">
              <a:solidFill>
                <a:srgbClr val="333333"/>
              </a:solidFill>
              <a:latin typeface="Arial" charset="0"/>
            </a:endParaRPr>
          </a:p>
          <a:p>
            <a:pPr algn="ctr"/>
            <a:r>
              <a:rPr lang="en-US" altLang="en-US" sz="2000">
                <a:solidFill>
                  <a:srgbClr val="333333"/>
                </a:solidFill>
                <a:latin typeface="Arial" charset="0"/>
              </a:rPr>
              <a:t>Please educate yourself on these risks so you and your family have the tools to help you preserve what you’ve worked so hard to build.</a:t>
            </a:r>
          </a:p>
          <a:p>
            <a:pPr algn="ctr"/>
            <a:endParaRPr lang="en-US" altLang="en-US" sz="2400">
              <a:solidFill>
                <a:srgbClr val="333333"/>
              </a:solidFill>
              <a:latin typeface="Arial" charset="0"/>
            </a:endParaRPr>
          </a:p>
        </p:txBody>
      </p:sp>
      <p:pic>
        <p:nvPicPr>
          <p:cNvPr id="47108" name="Picture 8" descr="home_american-dream_sig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1163" y="3232150"/>
            <a:ext cx="3311525" cy="2438400"/>
          </a:xfrm>
          <a:prstGeom prst="rect">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smtClean="0"/>
              <a:t>Questions?</a:t>
            </a:r>
          </a:p>
        </p:txBody>
      </p:sp>
      <p:pic>
        <p:nvPicPr>
          <p:cNvPr id="48131" name="Picture 6" descr="Hand"/>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082799" y="1375305"/>
            <a:ext cx="4418542" cy="1755614"/>
          </a:xfrm>
        </p:spPr>
      </p:pic>
      <p:sp>
        <p:nvSpPr>
          <p:cNvPr id="2" name="TextBox 1"/>
          <p:cNvSpPr txBox="1"/>
          <p:nvPr/>
        </p:nvSpPr>
        <p:spPr>
          <a:xfrm>
            <a:off x="1566332" y="3259667"/>
            <a:ext cx="5731933" cy="2092881"/>
          </a:xfrm>
          <a:prstGeom prst="rect">
            <a:avLst/>
          </a:prstGeom>
          <a:noFill/>
        </p:spPr>
        <p:txBody>
          <a:bodyPr wrap="square" rtlCol="0">
            <a:spAutoFit/>
          </a:bodyPr>
          <a:lstStyle/>
          <a:p>
            <a:r>
              <a:rPr lang="en-US" sz="2800" dirty="0" smtClean="0"/>
              <a:t>Contact Mario Torres</a:t>
            </a:r>
          </a:p>
          <a:p>
            <a:r>
              <a:rPr lang="en-US" sz="2800" dirty="0" smtClean="0"/>
              <a:t>505-350-5421</a:t>
            </a:r>
          </a:p>
          <a:p>
            <a:r>
              <a:rPr lang="en-US" sz="2800" dirty="0" smtClean="0">
                <a:hlinkClick r:id="rId4"/>
              </a:rPr>
              <a:t>Mario.Torres@voyafa.com</a:t>
            </a:r>
            <a:endParaRPr lang="en-US" sz="2800" dirty="0" smtClean="0"/>
          </a:p>
          <a:p>
            <a:r>
              <a:rPr lang="en-US" sz="2800" dirty="0" smtClean="0">
                <a:hlinkClick r:id="rId5"/>
              </a:rPr>
              <a:t>www.legacyfg.net</a:t>
            </a:r>
            <a:endParaRPr lang="en-US" sz="2800" dirty="0" smtClean="0"/>
          </a:p>
          <a:p>
            <a:endParaRPr lang="en-US" dirty="0"/>
          </a:p>
        </p:txBody>
      </p:sp>
    </p:spTree>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Close The Gaps In Your Financial Plan</a:t>
            </a:r>
            <a:endParaRPr lang="en-GB" altLang="en-US" sz="3200" dirty="0" smtClean="0"/>
          </a:p>
        </p:txBody>
      </p:sp>
      <p:sp>
        <p:nvSpPr>
          <p:cNvPr id="20483" name="Rectangle 3"/>
          <p:cNvSpPr>
            <a:spLocks noGrp="1" noChangeArrowheads="1"/>
          </p:cNvSpPr>
          <p:nvPr>
            <p:ph type="body" sz="half" idx="1"/>
          </p:nvPr>
        </p:nvSpPr>
        <p:spPr>
          <a:xfrm>
            <a:off x="441325" y="1358900"/>
            <a:ext cx="8126413" cy="4752975"/>
          </a:xfrm>
        </p:spPr>
        <p:txBody>
          <a:bodyPr/>
          <a:lstStyle/>
          <a:p>
            <a:pPr eaLnBrk="1" hangingPunct="1">
              <a:buClr>
                <a:srgbClr val="F6921E"/>
              </a:buClr>
              <a:buFont typeface="Arial" charset="0"/>
              <a:buChar char="•"/>
            </a:pPr>
            <a:r>
              <a:rPr lang="en-US" altLang="en-US" sz="4000" dirty="0" smtClean="0">
                <a:solidFill>
                  <a:srgbClr val="333333"/>
                </a:solidFill>
                <a:latin typeface="Arial" charset="0"/>
                <a:cs typeface="Arial" charset="0"/>
              </a:rPr>
              <a:t>     Risk Management</a:t>
            </a:r>
          </a:p>
          <a:p>
            <a:pPr lvl="1" eaLnBrk="1" hangingPunct="1">
              <a:buClr>
                <a:srgbClr val="F6921E"/>
              </a:buClr>
              <a:buFont typeface="Arial" charset="0"/>
              <a:buChar char="•"/>
            </a:pPr>
            <a:r>
              <a:rPr lang="en-US" altLang="en-US" sz="4000" dirty="0" smtClean="0">
                <a:solidFill>
                  <a:srgbClr val="333333"/>
                </a:solidFill>
                <a:latin typeface="Arial" charset="0"/>
                <a:cs typeface="Arial" charset="0"/>
              </a:rPr>
              <a:t>Protect Your Current Health</a:t>
            </a:r>
          </a:p>
          <a:p>
            <a:pPr lvl="1" eaLnBrk="1" hangingPunct="1">
              <a:buClr>
                <a:srgbClr val="F6921E"/>
              </a:buClr>
              <a:buFont typeface="Arial" charset="0"/>
              <a:buChar char="•"/>
            </a:pPr>
            <a:r>
              <a:rPr lang="en-US" altLang="en-US" sz="4000" dirty="0" smtClean="0">
                <a:solidFill>
                  <a:srgbClr val="333333"/>
                </a:solidFill>
                <a:latin typeface="Arial" charset="0"/>
                <a:cs typeface="Arial" charset="0"/>
              </a:rPr>
              <a:t>Protect Your Loved Ones</a:t>
            </a:r>
          </a:p>
          <a:p>
            <a:pPr lvl="1" eaLnBrk="1" hangingPunct="1">
              <a:buClr>
                <a:srgbClr val="F6921E"/>
              </a:buClr>
              <a:buFont typeface="Arial" charset="0"/>
              <a:buChar char="•"/>
            </a:pPr>
            <a:r>
              <a:rPr lang="en-US" altLang="en-US" sz="4000" dirty="0" smtClean="0">
                <a:solidFill>
                  <a:srgbClr val="333333"/>
                </a:solidFill>
                <a:latin typeface="Arial" charset="0"/>
                <a:cs typeface="Arial" charset="0"/>
              </a:rPr>
              <a:t>Protect Your Income</a:t>
            </a:r>
          </a:p>
          <a:p>
            <a:pPr lvl="1" eaLnBrk="1" hangingPunct="1">
              <a:buClr>
                <a:srgbClr val="F6921E"/>
              </a:buClr>
              <a:buFont typeface="Arial" charset="0"/>
              <a:buChar char="•"/>
            </a:pPr>
            <a:r>
              <a:rPr lang="en-US" altLang="en-US" sz="4000" dirty="0" smtClean="0">
                <a:solidFill>
                  <a:srgbClr val="333333"/>
                </a:solidFill>
                <a:latin typeface="Arial" charset="0"/>
                <a:cs typeface="Arial" charset="0"/>
              </a:rPr>
              <a:t>Protect Your Future Health</a:t>
            </a:r>
          </a:p>
          <a:p>
            <a:pPr lvl="1" eaLnBrk="1" hangingPunct="1">
              <a:buClr>
                <a:srgbClr val="F6921E"/>
              </a:buClr>
              <a:buFont typeface="Arial" charset="0"/>
              <a:buChar char="•"/>
            </a:pPr>
            <a:endParaRPr lang="en-US" altLang="en-US" sz="3600" dirty="0" smtClean="0">
              <a:solidFill>
                <a:srgbClr val="333333"/>
              </a:solidFill>
              <a:latin typeface="Arial" charset="0"/>
              <a:cs typeface="Arial" charset="0"/>
            </a:endParaRPr>
          </a:p>
          <a:p>
            <a:pPr marL="457200" lvl="1" indent="0" eaLnBrk="1" hangingPunct="1">
              <a:buClr>
                <a:srgbClr val="F6921E"/>
              </a:buClr>
              <a:buNone/>
            </a:pPr>
            <a:endParaRPr lang="en-US" altLang="en-US" sz="3600" dirty="0" smtClean="0">
              <a:solidFill>
                <a:srgbClr val="333333"/>
              </a:solidFill>
              <a:latin typeface="Arial" charset="0"/>
              <a:cs typeface="Arial" charset="0"/>
            </a:endParaRPr>
          </a:p>
        </p:txBody>
      </p:sp>
      <p:pic>
        <p:nvPicPr>
          <p:cNvPr id="2048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600" y="4346754"/>
            <a:ext cx="948266" cy="655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85877" y="2903856"/>
            <a:ext cx="1033060" cy="7379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69201" y="2160018"/>
            <a:ext cx="973665" cy="6479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85877" y="3706193"/>
            <a:ext cx="1181293" cy="640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8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000" y="1235076"/>
            <a:ext cx="654578" cy="674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800" dirty="0" smtClean="0"/>
              <a:t>Protect Your Current Health</a:t>
            </a:r>
            <a:endParaRPr lang="en-US" dirty="0"/>
          </a:p>
        </p:txBody>
      </p:sp>
      <p:sp>
        <p:nvSpPr>
          <p:cNvPr id="3" name="Text Placeholder 2"/>
          <p:cNvSpPr>
            <a:spLocks noGrp="1"/>
          </p:cNvSpPr>
          <p:nvPr>
            <p:ph type="body" sz="half" idx="1"/>
          </p:nvPr>
        </p:nvSpPr>
        <p:spPr>
          <a:xfrm>
            <a:off x="441325" y="1190625"/>
            <a:ext cx="7712075" cy="4752975"/>
          </a:xfrm>
        </p:spPr>
        <p:txBody>
          <a:bodyPr/>
          <a:lstStyle/>
          <a:p>
            <a:r>
              <a:rPr lang="en-US" dirty="0" smtClean="0"/>
              <a:t>UNM offers medical coverage options through three Third Party Administrators (TPAs).</a:t>
            </a:r>
          </a:p>
          <a:p>
            <a:endParaRPr lang="en-US" dirty="0"/>
          </a:p>
        </p:txBody>
      </p:sp>
      <p:pic>
        <p:nvPicPr>
          <p:cNvPr id="104455" name="Picture 7" descr="https://hr.unm.edu/themes/hr-unm/assets/img/bcb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348" y="3811487"/>
            <a:ext cx="3495146" cy="570638"/>
          </a:xfrm>
          <a:prstGeom prst="rect">
            <a:avLst/>
          </a:prstGeom>
          <a:noFill/>
          <a:extLst>
            <a:ext uri="{909E8E84-426E-40DD-AFC4-6F175D3DCCD1}">
              <a14:hiddenFill xmlns:a14="http://schemas.microsoft.com/office/drawing/2010/main">
                <a:solidFill>
                  <a:srgbClr val="FFFFFF"/>
                </a:solidFill>
              </a14:hiddenFill>
            </a:ext>
          </a:extLst>
        </p:spPr>
      </p:pic>
      <p:pic>
        <p:nvPicPr>
          <p:cNvPr id="1044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8015" y="2959107"/>
            <a:ext cx="3410479" cy="4286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445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2511" y="4716956"/>
            <a:ext cx="3696820" cy="42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913442"/>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Know Your Plans</a:t>
            </a:r>
            <a:endParaRPr lang="en-GB" altLang="en-US" sz="3200" dirty="0" smtClean="0"/>
          </a:p>
        </p:txBody>
      </p:sp>
      <p:sp>
        <p:nvSpPr>
          <p:cNvPr id="21507" name="Rectangle 3"/>
          <p:cNvSpPr>
            <a:spLocks noGrp="1" noChangeArrowheads="1"/>
          </p:cNvSpPr>
          <p:nvPr>
            <p:ph type="body" idx="1"/>
          </p:nvPr>
        </p:nvSpPr>
        <p:spPr/>
        <p:txBody>
          <a:bodyPr/>
          <a:lstStyle/>
          <a:p>
            <a:pPr eaLnBrk="1" hangingPunct="1">
              <a:buClr>
                <a:srgbClr val="F6921E"/>
              </a:buClr>
              <a:buFont typeface="Arial" charset="0"/>
              <a:buChar char="•"/>
            </a:pPr>
            <a:r>
              <a:rPr lang="en-US" altLang="en-US" sz="3600" dirty="0" smtClean="0">
                <a:solidFill>
                  <a:srgbClr val="333333"/>
                </a:solidFill>
                <a:latin typeface="Arial" charset="0"/>
                <a:cs typeface="Arial" charset="0"/>
              </a:rPr>
              <a:t>Co-pays</a:t>
            </a:r>
          </a:p>
          <a:p>
            <a:pPr eaLnBrk="1" hangingPunct="1">
              <a:buClr>
                <a:srgbClr val="F6921E"/>
              </a:buClr>
              <a:buFont typeface="Arial" charset="0"/>
              <a:buChar char="•"/>
            </a:pPr>
            <a:r>
              <a:rPr lang="en-US" altLang="en-US" sz="3600" dirty="0" smtClean="0">
                <a:solidFill>
                  <a:srgbClr val="333333"/>
                </a:solidFill>
                <a:latin typeface="Arial" charset="0"/>
                <a:cs typeface="Arial" charset="0"/>
              </a:rPr>
              <a:t>Deductibles</a:t>
            </a:r>
          </a:p>
          <a:p>
            <a:pPr eaLnBrk="1" hangingPunct="1">
              <a:buClr>
                <a:srgbClr val="F6921E"/>
              </a:buClr>
              <a:buFont typeface="Arial" charset="0"/>
              <a:buChar char="•"/>
            </a:pPr>
            <a:r>
              <a:rPr lang="en-US" altLang="en-US" sz="3600" dirty="0" smtClean="0">
                <a:solidFill>
                  <a:srgbClr val="333333"/>
                </a:solidFill>
                <a:latin typeface="Arial" charset="0"/>
                <a:cs typeface="Arial" charset="0"/>
              </a:rPr>
              <a:t>Co-insurance %</a:t>
            </a:r>
          </a:p>
          <a:p>
            <a:pPr eaLnBrk="1" hangingPunct="1">
              <a:buClr>
                <a:srgbClr val="F6921E"/>
              </a:buClr>
              <a:buFont typeface="Arial" charset="0"/>
              <a:buChar char="•"/>
            </a:pPr>
            <a:r>
              <a:rPr lang="en-US" altLang="en-US" sz="3600" dirty="0" smtClean="0">
                <a:solidFill>
                  <a:srgbClr val="333333"/>
                </a:solidFill>
                <a:latin typeface="Arial" charset="0"/>
                <a:cs typeface="Arial" charset="0"/>
              </a:rPr>
              <a:t>Out of pocket maximums</a:t>
            </a: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p:txBody>
      </p:sp>
      <p:sp>
        <p:nvSpPr>
          <p:cNvPr id="21508" name="Rectangle 3"/>
          <p:cNvSpPr>
            <a:spLocks noChangeArrowheads="1"/>
          </p:cNvSpPr>
          <p:nvPr/>
        </p:nvSpPr>
        <p:spPr bwMode="auto">
          <a:xfrm>
            <a:off x="501650" y="2395538"/>
            <a:ext cx="8378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pPr>
            <a:endParaRPr lang="en-US" altLang="en-US" sz="2000">
              <a:solidFill>
                <a:srgbClr val="000066"/>
              </a:solidFill>
              <a:latin typeface="Arial" charset="0"/>
            </a:endParaRPr>
          </a:p>
        </p:txBody>
      </p:sp>
      <p:sp>
        <p:nvSpPr>
          <p:cNvPr id="21509" name="Rectangle 3"/>
          <p:cNvSpPr>
            <a:spLocks noChangeArrowheads="1"/>
          </p:cNvSpPr>
          <p:nvPr/>
        </p:nvSpPr>
        <p:spPr bwMode="auto">
          <a:xfrm>
            <a:off x="514350" y="3600450"/>
            <a:ext cx="8378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
        <p:nvSpPr>
          <p:cNvPr id="21510" name="Rectangle 3"/>
          <p:cNvSpPr>
            <a:spLocks noChangeArrowheads="1"/>
          </p:cNvSpPr>
          <p:nvPr/>
        </p:nvSpPr>
        <p:spPr bwMode="auto">
          <a:xfrm>
            <a:off x="514350" y="4878388"/>
            <a:ext cx="8378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2800" dirty="0" smtClean="0"/>
              <a:t>Protect Your Loved Ones</a:t>
            </a:r>
            <a:endParaRPr lang="en-US" dirty="0"/>
          </a:p>
        </p:txBody>
      </p:sp>
      <p:sp>
        <p:nvSpPr>
          <p:cNvPr id="3" name="Content Placeholder 2"/>
          <p:cNvSpPr>
            <a:spLocks noGrp="1"/>
          </p:cNvSpPr>
          <p:nvPr>
            <p:ph idx="1"/>
          </p:nvPr>
        </p:nvSpPr>
        <p:spPr/>
        <p:txBody>
          <a:bodyPr/>
          <a:lstStyle/>
          <a:p>
            <a:pPr marL="342900" lvl="1" indent="-342900">
              <a:buFont typeface="Wingdings" pitchFamily="2" charset="2"/>
              <a:buChar char="§"/>
            </a:pPr>
            <a:r>
              <a:rPr lang="en-US" altLang="en-US" sz="3200" dirty="0" smtClean="0">
                <a:solidFill>
                  <a:srgbClr val="333333"/>
                </a:solidFill>
                <a:latin typeface="Arial" charset="0"/>
                <a:cs typeface="Arial" charset="0"/>
              </a:rPr>
              <a:t>What if something happens?</a:t>
            </a:r>
          </a:p>
          <a:p>
            <a:pPr marL="742950" lvl="2" indent="-342900"/>
            <a:r>
              <a:rPr lang="en-US" altLang="en-US" sz="3000" dirty="0" smtClean="0">
                <a:solidFill>
                  <a:srgbClr val="333333"/>
                </a:solidFill>
                <a:latin typeface="Arial" charset="0"/>
                <a:cs typeface="Arial" charset="0"/>
              </a:rPr>
              <a:t>Who is dependent on you?</a:t>
            </a:r>
          </a:p>
          <a:p>
            <a:pPr marL="1200150" lvl="3" indent="-342900"/>
            <a:r>
              <a:rPr lang="en-US" altLang="en-US" sz="2600" dirty="0" smtClean="0">
                <a:solidFill>
                  <a:srgbClr val="333333"/>
                </a:solidFill>
                <a:latin typeface="Arial" charset="0"/>
                <a:cs typeface="Arial" charset="0"/>
              </a:rPr>
              <a:t>Income</a:t>
            </a:r>
          </a:p>
          <a:p>
            <a:pPr marL="1200150" lvl="3" indent="-342900"/>
            <a:r>
              <a:rPr lang="en-US" altLang="en-US" sz="2600" dirty="0" smtClean="0">
                <a:solidFill>
                  <a:srgbClr val="333333"/>
                </a:solidFill>
                <a:latin typeface="Arial" charset="0"/>
                <a:cs typeface="Arial" charset="0"/>
              </a:rPr>
              <a:t>Final expenses</a:t>
            </a:r>
          </a:p>
          <a:p>
            <a:pPr marL="1200150" lvl="3" indent="-342900"/>
            <a:r>
              <a:rPr lang="en-US" altLang="en-US" sz="2600" dirty="0" smtClean="0">
                <a:solidFill>
                  <a:srgbClr val="333333"/>
                </a:solidFill>
                <a:latin typeface="Arial" charset="0"/>
                <a:cs typeface="Arial" charset="0"/>
              </a:rPr>
              <a:t>Future Costs</a:t>
            </a:r>
          </a:p>
          <a:p>
            <a:pPr marL="1657350" lvl="4" indent="-342900"/>
            <a:r>
              <a:rPr lang="en-US" altLang="en-US" sz="2600" dirty="0" smtClean="0">
                <a:solidFill>
                  <a:srgbClr val="333333"/>
                </a:solidFill>
                <a:latin typeface="Arial" charset="0"/>
                <a:cs typeface="Arial" charset="0"/>
              </a:rPr>
              <a:t>Pay of debt</a:t>
            </a:r>
          </a:p>
          <a:p>
            <a:pPr marL="1657350" lvl="4" indent="-342900"/>
            <a:r>
              <a:rPr lang="en-US" altLang="en-US" sz="2600" dirty="0" smtClean="0">
                <a:solidFill>
                  <a:srgbClr val="333333"/>
                </a:solidFill>
                <a:latin typeface="Arial" charset="0"/>
                <a:cs typeface="Arial" charset="0"/>
              </a:rPr>
              <a:t>College education</a:t>
            </a:r>
          </a:p>
          <a:p>
            <a:pPr marL="1200150" lvl="3" indent="-342900"/>
            <a:r>
              <a:rPr lang="en-US" altLang="en-US" sz="2600" dirty="0" smtClean="0">
                <a:solidFill>
                  <a:srgbClr val="333333"/>
                </a:solidFill>
                <a:latin typeface="Arial" charset="0"/>
                <a:cs typeface="Arial" charset="0"/>
              </a:rPr>
              <a:t>Legacy</a:t>
            </a:r>
          </a:p>
          <a:p>
            <a:pPr marL="1314450" lvl="4" indent="0">
              <a:buNone/>
            </a:pPr>
            <a:endParaRPr lang="en-US" altLang="en-US" sz="2600" dirty="0" smtClean="0">
              <a:solidFill>
                <a:srgbClr val="333333"/>
              </a:solidFill>
              <a:latin typeface="Arial" charset="0"/>
              <a:cs typeface="Arial" charset="0"/>
            </a:endParaRPr>
          </a:p>
          <a:p>
            <a:pPr marL="742950" lvl="2" indent="-342900"/>
            <a:endParaRPr lang="en-US" altLang="en-US" sz="3000" dirty="0" smtClean="0">
              <a:solidFill>
                <a:srgbClr val="333333"/>
              </a:solidFill>
              <a:latin typeface="Arial" charset="0"/>
              <a:cs typeface="Arial" charset="0"/>
            </a:endParaRPr>
          </a:p>
          <a:p>
            <a:endParaRPr lang="en-US" dirty="0"/>
          </a:p>
        </p:txBody>
      </p:sp>
      <p:pic>
        <p:nvPicPr>
          <p:cNvPr id="1116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900" y="2470681"/>
            <a:ext cx="2713567" cy="18111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94334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How Much Do I Need</a:t>
            </a:r>
            <a:endParaRPr lang="en-GB" altLang="en-US" sz="3200" dirty="0" smtClean="0"/>
          </a:p>
        </p:txBody>
      </p:sp>
      <p:sp>
        <p:nvSpPr>
          <p:cNvPr id="21507" name="Rectangle 3"/>
          <p:cNvSpPr>
            <a:spLocks noGrp="1" noChangeArrowheads="1"/>
          </p:cNvSpPr>
          <p:nvPr>
            <p:ph type="body" idx="1"/>
          </p:nvPr>
        </p:nvSpPr>
        <p:spPr>
          <a:xfrm>
            <a:off x="457199" y="1244600"/>
            <a:ext cx="8339667" cy="4656667"/>
          </a:xfrm>
        </p:spPr>
        <p:txBody>
          <a:bodyPr/>
          <a:lstStyle/>
          <a:p>
            <a:pPr eaLnBrk="1" hangingPunct="1">
              <a:buClr>
                <a:srgbClr val="F6921E"/>
              </a:buClr>
              <a:buFont typeface="Arial" charset="0"/>
              <a:buChar char="•"/>
            </a:pPr>
            <a:r>
              <a:rPr lang="en-US" altLang="en-US" sz="2000" dirty="0" smtClean="0">
                <a:solidFill>
                  <a:srgbClr val="333333"/>
                </a:solidFill>
                <a:latin typeface="Arial" charset="0"/>
                <a:cs typeface="Arial" charset="0"/>
              </a:rPr>
              <a:t>http://www.legacyfg.net/learning_center/calculators/life_insurance</a:t>
            </a:r>
          </a:p>
          <a:p>
            <a:pPr lvl="1" eaLnBrk="1" hangingPunct="1">
              <a:buClr>
                <a:srgbClr val="F6921E"/>
              </a:buClr>
              <a:buFont typeface="Arial" charset="0"/>
              <a:buChar char="•"/>
            </a:pPr>
            <a:r>
              <a:rPr lang="en-US" altLang="en-US" dirty="0" smtClean="0">
                <a:solidFill>
                  <a:srgbClr val="333333"/>
                </a:solidFill>
                <a:latin typeface="Arial" charset="0"/>
                <a:cs typeface="Arial" charset="0"/>
              </a:rPr>
              <a:t>Current Salary - $50,000</a:t>
            </a:r>
          </a:p>
          <a:p>
            <a:pPr lvl="2" eaLnBrk="1" hangingPunct="1">
              <a:buClr>
                <a:srgbClr val="F6921E"/>
              </a:buClr>
              <a:buFont typeface="Arial" charset="0"/>
              <a:buChar char="•"/>
            </a:pPr>
            <a:r>
              <a:rPr lang="en-US" altLang="en-US" sz="2400" dirty="0" smtClean="0">
                <a:solidFill>
                  <a:srgbClr val="333333"/>
                </a:solidFill>
                <a:latin typeface="Arial" charset="0"/>
                <a:cs typeface="Arial" charset="0"/>
              </a:rPr>
              <a:t>How many years to provide 1-5?</a:t>
            </a:r>
          </a:p>
          <a:p>
            <a:pPr lvl="1" eaLnBrk="1" hangingPunct="1">
              <a:buClr>
                <a:srgbClr val="F6921E"/>
              </a:buClr>
              <a:buFont typeface="Arial" charset="0"/>
              <a:buChar char="•"/>
            </a:pPr>
            <a:r>
              <a:rPr lang="en-US" altLang="en-US" dirty="0" smtClean="0">
                <a:solidFill>
                  <a:srgbClr val="333333"/>
                </a:solidFill>
                <a:latin typeface="Arial" charset="0"/>
                <a:cs typeface="Arial" charset="0"/>
              </a:rPr>
              <a:t>Current debt</a:t>
            </a:r>
          </a:p>
          <a:p>
            <a:pPr lvl="2" eaLnBrk="1" hangingPunct="1">
              <a:buClr>
                <a:srgbClr val="F6921E"/>
              </a:buClr>
              <a:buFont typeface="Arial" charset="0"/>
              <a:buChar char="•"/>
            </a:pPr>
            <a:r>
              <a:rPr lang="en-US" altLang="en-US" sz="2400" dirty="0" smtClean="0">
                <a:solidFill>
                  <a:srgbClr val="333333"/>
                </a:solidFill>
                <a:latin typeface="Arial" charset="0"/>
                <a:cs typeface="Arial" charset="0"/>
              </a:rPr>
              <a:t>Mortgage - $200,000</a:t>
            </a:r>
          </a:p>
          <a:p>
            <a:pPr lvl="2" eaLnBrk="1" hangingPunct="1">
              <a:buClr>
                <a:srgbClr val="F6921E"/>
              </a:buClr>
              <a:buFont typeface="Arial" charset="0"/>
              <a:buChar char="•"/>
            </a:pPr>
            <a:r>
              <a:rPr lang="en-US" altLang="en-US" sz="2400" dirty="0" smtClean="0">
                <a:solidFill>
                  <a:srgbClr val="333333"/>
                </a:solidFill>
                <a:latin typeface="Arial" charset="0"/>
                <a:cs typeface="Arial" charset="0"/>
              </a:rPr>
              <a:t>Credit cards - $5,000</a:t>
            </a:r>
          </a:p>
          <a:p>
            <a:pPr lvl="2" eaLnBrk="1" hangingPunct="1">
              <a:buClr>
                <a:srgbClr val="F6921E"/>
              </a:buClr>
              <a:buFont typeface="Arial" charset="0"/>
              <a:buChar char="•"/>
            </a:pPr>
            <a:r>
              <a:rPr lang="en-US" altLang="en-US" sz="2400" dirty="0" smtClean="0">
                <a:solidFill>
                  <a:srgbClr val="333333"/>
                </a:solidFill>
                <a:latin typeface="Arial" charset="0"/>
                <a:cs typeface="Arial" charset="0"/>
              </a:rPr>
              <a:t>Car Loan - $15,000</a:t>
            </a:r>
          </a:p>
          <a:p>
            <a:pPr lvl="1" eaLnBrk="1" hangingPunct="1">
              <a:buClr>
                <a:srgbClr val="F6921E"/>
              </a:buClr>
              <a:buFont typeface="Arial" charset="0"/>
              <a:buChar char="•"/>
            </a:pPr>
            <a:r>
              <a:rPr lang="en-US" altLang="en-US" dirty="0" smtClean="0">
                <a:solidFill>
                  <a:srgbClr val="333333"/>
                </a:solidFill>
                <a:latin typeface="Arial" charset="0"/>
                <a:cs typeface="Arial" charset="0"/>
              </a:rPr>
              <a:t>College Education - $10,000 x 4 years</a:t>
            </a:r>
          </a:p>
          <a:p>
            <a:pPr lvl="1" eaLnBrk="1" hangingPunct="1">
              <a:buClr>
                <a:srgbClr val="F6921E"/>
              </a:buClr>
              <a:buFont typeface="Arial" charset="0"/>
              <a:buChar char="•"/>
            </a:pPr>
            <a:r>
              <a:rPr lang="en-US" altLang="en-US" dirty="0" smtClean="0">
                <a:solidFill>
                  <a:srgbClr val="333333"/>
                </a:solidFill>
                <a:latin typeface="Arial" charset="0"/>
                <a:cs typeface="Arial" charset="0"/>
              </a:rPr>
              <a:t>Legacy $50,000</a:t>
            </a:r>
          </a:p>
          <a:p>
            <a:pPr eaLnBrk="1" hangingPunct="1">
              <a:buClr>
                <a:srgbClr val="F6921E"/>
              </a:buClr>
              <a:buFont typeface="Arial" charset="0"/>
              <a:buChar char="•"/>
            </a:pPr>
            <a:r>
              <a:rPr lang="en-US" altLang="en-US" dirty="0" smtClean="0">
                <a:solidFill>
                  <a:srgbClr val="333333"/>
                </a:solidFill>
                <a:latin typeface="Arial" charset="0"/>
                <a:cs typeface="Arial" charset="0"/>
              </a:rPr>
              <a:t>Life insurance need is $410,000</a:t>
            </a:r>
          </a:p>
          <a:p>
            <a:pPr lvl="1" eaLnBrk="1" hangingPunct="1">
              <a:buClr>
                <a:srgbClr val="F6921E"/>
              </a:buClr>
              <a:buFont typeface="Arial" charset="0"/>
              <a:buChar char="•"/>
            </a:pPr>
            <a:endParaRPr lang="en-US" altLang="en-US"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800" dirty="0" smtClean="0">
              <a:solidFill>
                <a:srgbClr val="333333"/>
              </a:solidFill>
              <a:latin typeface="Arial" charset="0"/>
              <a:cs typeface="Arial" charset="0"/>
            </a:endParaRP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p:txBody>
      </p:sp>
      <p:sp>
        <p:nvSpPr>
          <p:cNvPr id="21508" name="Rectangle 3"/>
          <p:cNvSpPr>
            <a:spLocks noChangeArrowheads="1"/>
          </p:cNvSpPr>
          <p:nvPr/>
        </p:nvSpPr>
        <p:spPr bwMode="auto">
          <a:xfrm>
            <a:off x="501650" y="2395538"/>
            <a:ext cx="8378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pPr>
            <a:endParaRPr lang="en-US" altLang="en-US" sz="2000">
              <a:solidFill>
                <a:srgbClr val="000066"/>
              </a:solidFill>
              <a:latin typeface="Arial" charset="0"/>
            </a:endParaRPr>
          </a:p>
        </p:txBody>
      </p:sp>
      <p:sp>
        <p:nvSpPr>
          <p:cNvPr id="21509" name="Rectangle 3"/>
          <p:cNvSpPr>
            <a:spLocks noChangeArrowheads="1"/>
          </p:cNvSpPr>
          <p:nvPr/>
        </p:nvSpPr>
        <p:spPr bwMode="auto">
          <a:xfrm>
            <a:off x="514350" y="3600450"/>
            <a:ext cx="8378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
        <p:nvSpPr>
          <p:cNvPr id="21510" name="Rectangle 3"/>
          <p:cNvSpPr>
            <a:spLocks noChangeArrowheads="1"/>
          </p:cNvSpPr>
          <p:nvPr/>
        </p:nvSpPr>
        <p:spPr bwMode="auto">
          <a:xfrm>
            <a:off x="514350" y="4878388"/>
            <a:ext cx="8378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Tree>
    <p:extLst>
      <p:ext uri="{BB962C8B-B14F-4D97-AF65-F5344CB8AC3E}">
        <p14:creationId xmlns:p14="http://schemas.microsoft.com/office/powerpoint/2010/main" val="1762534021"/>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92113" y="190500"/>
            <a:ext cx="8356600" cy="482600"/>
          </a:xfrm>
        </p:spPr>
        <p:txBody>
          <a:bodyPr rtlCol="0">
            <a:normAutofit fontScale="90000"/>
          </a:bodyPr>
          <a:lstStyle/>
          <a:p>
            <a:pPr eaLnBrk="1" fontAlgn="auto" hangingPunct="1">
              <a:spcAft>
                <a:spcPts val="0"/>
              </a:spcAft>
              <a:defRPr/>
            </a:pPr>
            <a:r>
              <a:rPr lang="en-US" altLang="en-US" sz="3200" dirty="0" smtClean="0"/>
              <a:t>Types of Life Insurance</a:t>
            </a:r>
            <a:endParaRPr lang="en-GB" altLang="en-US" sz="3200" dirty="0" smtClean="0"/>
          </a:p>
        </p:txBody>
      </p:sp>
      <p:sp>
        <p:nvSpPr>
          <p:cNvPr id="21507" name="Rectangle 3"/>
          <p:cNvSpPr>
            <a:spLocks noGrp="1" noChangeArrowheads="1"/>
          </p:cNvSpPr>
          <p:nvPr>
            <p:ph type="body" idx="1"/>
          </p:nvPr>
        </p:nvSpPr>
        <p:spPr/>
        <p:txBody>
          <a:bodyPr/>
          <a:lstStyle/>
          <a:p>
            <a:pPr eaLnBrk="1" hangingPunct="1">
              <a:buClr>
                <a:srgbClr val="F6921E"/>
              </a:buClr>
              <a:buFont typeface="Arial" charset="0"/>
              <a:buChar char="•"/>
            </a:pPr>
            <a:r>
              <a:rPr lang="en-US" altLang="en-US" sz="2600" dirty="0" smtClean="0">
                <a:solidFill>
                  <a:srgbClr val="333333"/>
                </a:solidFill>
                <a:latin typeface="Arial" charset="0"/>
                <a:cs typeface="Arial" charset="0"/>
              </a:rPr>
              <a:t>Term</a:t>
            </a:r>
          </a:p>
          <a:p>
            <a:pPr lvl="1" eaLnBrk="1" hangingPunct="1">
              <a:buClr>
                <a:srgbClr val="F6921E"/>
              </a:buClr>
              <a:buFont typeface="Arial" charset="0"/>
              <a:buChar char="•"/>
            </a:pPr>
            <a:r>
              <a:rPr lang="en-US" altLang="en-US" dirty="0" smtClean="0">
                <a:solidFill>
                  <a:srgbClr val="333333"/>
                </a:solidFill>
                <a:latin typeface="Arial" charset="0"/>
                <a:cs typeface="Arial" charset="0"/>
              </a:rPr>
              <a:t>Group term – Through UNM</a:t>
            </a:r>
          </a:p>
          <a:p>
            <a:pPr lvl="1" eaLnBrk="1" hangingPunct="1">
              <a:buClr>
                <a:srgbClr val="F6921E"/>
              </a:buClr>
              <a:buFont typeface="Arial" charset="0"/>
              <a:buChar char="•"/>
            </a:pPr>
            <a:r>
              <a:rPr lang="en-US" altLang="en-US" dirty="0" smtClean="0">
                <a:solidFill>
                  <a:srgbClr val="333333"/>
                </a:solidFill>
                <a:latin typeface="Arial" charset="0"/>
                <a:cs typeface="Arial" charset="0"/>
              </a:rPr>
              <a:t>Individual term </a:t>
            </a:r>
          </a:p>
          <a:p>
            <a:pPr lvl="2" eaLnBrk="1" hangingPunct="1">
              <a:buClr>
                <a:srgbClr val="F6921E"/>
              </a:buClr>
              <a:buFont typeface="Arial" charset="0"/>
              <a:buChar char="•"/>
            </a:pPr>
            <a:r>
              <a:rPr lang="en-US" altLang="en-US" sz="2000" dirty="0" smtClean="0">
                <a:solidFill>
                  <a:srgbClr val="333333"/>
                </a:solidFill>
                <a:latin typeface="Arial" charset="0"/>
                <a:cs typeface="Arial" charset="0"/>
              </a:rPr>
              <a:t>5, 10, 20, or 30 year</a:t>
            </a:r>
          </a:p>
          <a:p>
            <a:pPr eaLnBrk="1" hangingPunct="1">
              <a:buClr>
                <a:srgbClr val="F6921E"/>
              </a:buClr>
              <a:buFont typeface="Arial" charset="0"/>
              <a:buChar char="•"/>
            </a:pPr>
            <a:r>
              <a:rPr lang="en-US" altLang="en-US" sz="2600" dirty="0" smtClean="0">
                <a:solidFill>
                  <a:srgbClr val="333333"/>
                </a:solidFill>
                <a:latin typeface="Arial" charset="0"/>
                <a:cs typeface="Arial" charset="0"/>
              </a:rPr>
              <a:t>Permanent</a:t>
            </a:r>
          </a:p>
          <a:p>
            <a:pPr lvl="1" eaLnBrk="1" hangingPunct="1">
              <a:buClr>
                <a:srgbClr val="F6921E"/>
              </a:buClr>
              <a:buFont typeface="Arial" charset="0"/>
              <a:buChar char="•"/>
            </a:pPr>
            <a:r>
              <a:rPr lang="en-US" altLang="en-US" dirty="0" smtClean="0">
                <a:solidFill>
                  <a:srgbClr val="333333"/>
                </a:solidFill>
                <a:latin typeface="Arial" charset="0"/>
                <a:cs typeface="Arial" charset="0"/>
              </a:rPr>
              <a:t>Whole life</a:t>
            </a:r>
          </a:p>
          <a:p>
            <a:pPr lvl="1" eaLnBrk="1" hangingPunct="1">
              <a:buClr>
                <a:srgbClr val="F6921E"/>
              </a:buClr>
              <a:buFont typeface="Arial" charset="0"/>
              <a:buChar char="•"/>
            </a:pPr>
            <a:r>
              <a:rPr lang="en-US" altLang="en-US" dirty="0" smtClean="0">
                <a:solidFill>
                  <a:srgbClr val="333333"/>
                </a:solidFill>
                <a:latin typeface="Arial" charset="0"/>
                <a:cs typeface="Arial" charset="0"/>
              </a:rPr>
              <a:t>Universal Life</a:t>
            </a:r>
          </a:p>
          <a:p>
            <a:pPr lvl="1" eaLnBrk="1" hangingPunct="1">
              <a:buClr>
                <a:srgbClr val="F6921E"/>
              </a:buClr>
              <a:buFont typeface="Arial" charset="0"/>
              <a:buChar char="•"/>
            </a:pPr>
            <a:r>
              <a:rPr lang="en-US" altLang="en-US" dirty="0" smtClean="0">
                <a:solidFill>
                  <a:srgbClr val="333333"/>
                </a:solidFill>
                <a:latin typeface="Arial" charset="0"/>
                <a:cs typeface="Arial" charset="0"/>
              </a:rPr>
              <a:t>Variable Universal Life</a:t>
            </a:r>
          </a:p>
          <a:p>
            <a:pPr lvl="1" eaLnBrk="1" hangingPunct="1">
              <a:buClr>
                <a:srgbClr val="F6921E"/>
              </a:buClr>
              <a:buFont typeface="Arial" charset="0"/>
              <a:buChar char="•"/>
            </a:pPr>
            <a:endParaRPr lang="en-US" altLang="en-US" sz="22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200" dirty="0" smtClean="0">
              <a:solidFill>
                <a:srgbClr val="333333"/>
              </a:solidFill>
              <a:latin typeface="Arial" charset="0"/>
              <a:cs typeface="Arial" charset="0"/>
            </a:endParaRPr>
          </a:p>
          <a:p>
            <a:pPr lvl="1" eaLnBrk="1" hangingPunct="1">
              <a:buClr>
                <a:srgbClr val="F6921E"/>
              </a:buClr>
              <a:buFont typeface="Arial" charset="0"/>
              <a:buChar char="•"/>
            </a:pPr>
            <a:endParaRPr lang="en-US" altLang="en-US" sz="2800" dirty="0" smtClean="0">
              <a:solidFill>
                <a:srgbClr val="333333"/>
              </a:solidFill>
              <a:latin typeface="Arial" charset="0"/>
              <a:cs typeface="Arial" charset="0"/>
            </a:endParaRPr>
          </a:p>
          <a:p>
            <a:pPr eaLnBrk="1" hangingPunct="1">
              <a:buClr>
                <a:srgbClr val="F6921E"/>
              </a:buClr>
              <a:buFont typeface="Arial" charset="0"/>
              <a:buChar char="•"/>
            </a:pPr>
            <a:endParaRPr lang="en-US" altLang="en-US" dirty="0" smtClean="0">
              <a:solidFill>
                <a:srgbClr val="333333"/>
              </a:solidFill>
              <a:latin typeface="Arial" charset="0"/>
              <a:cs typeface="Arial" charset="0"/>
            </a:endParaRPr>
          </a:p>
        </p:txBody>
      </p:sp>
      <p:sp>
        <p:nvSpPr>
          <p:cNvPr id="21508" name="Rectangle 3"/>
          <p:cNvSpPr>
            <a:spLocks noChangeArrowheads="1"/>
          </p:cNvSpPr>
          <p:nvPr/>
        </p:nvSpPr>
        <p:spPr bwMode="auto">
          <a:xfrm>
            <a:off x="501650" y="2395538"/>
            <a:ext cx="8378825"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90000"/>
              </a:lnSpc>
              <a:spcBef>
                <a:spcPct val="20000"/>
              </a:spcBef>
              <a:spcAft>
                <a:spcPct val="20000"/>
              </a:spcAft>
            </a:pPr>
            <a:endParaRPr lang="en-US" altLang="en-US" sz="2000">
              <a:solidFill>
                <a:srgbClr val="000066"/>
              </a:solidFill>
              <a:latin typeface="Arial" charset="0"/>
            </a:endParaRPr>
          </a:p>
        </p:txBody>
      </p:sp>
      <p:sp>
        <p:nvSpPr>
          <p:cNvPr id="21509" name="Rectangle 3"/>
          <p:cNvSpPr>
            <a:spLocks noChangeArrowheads="1"/>
          </p:cNvSpPr>
          <p:nvPr/>
        </p:nvSpPr>
        <p:spPr bwMode="auto">
          <a:xfrm>
            <a:off x="514350" y="3600450"/>
            <a:ext cx="8378825"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sp>
        <p:nvSpPr>
          <p:cNvPr id="21510" name="Rectangle 3"/>
          <p:cNvSpPr>
            <a:spLocks noChangeArrowheads="1"/>
          </p:cNvSpPr>
          <p:nvPr/>
        </p:nvSpPr>
        <p:spPr bwMode="auto">
          <a:xfrm>
            <a:off x="514350" y="4878388"/>
            <a:ext cx="8378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lstStyle>
            <a:lvl1pPr defTabSz="635000" eaLnBrk="0" hangingPunct="0">
              <a:defRPr>
                <a:solidFill>
                  <a:schemeClr val="tx1"/>
                </a:solidFill>
                <a:latin typeface="Calibri" pitchFamily="34" charset="0"/>
                <a:cs typeface="Arial" charset="0"/>
              </a:defRPr>
            </a:lvl1pPr>
            <a:lvl2pPr marL="742950" indent="-285750" defTabSz="635000" eaLnBrk="0" hangingPunct="0">
              <a:defRPr>
                <a:solidFill>
                  <a:schemeClr val="tx1"/>
                </a:solidFill>
                <a:latin typeface="Calibri" pitchFamily="34" charset="0"/>
                <a:cs typeface="Arial" charset="0"/>
              </a:defRPr>
            </a:lvl2pPr>
            <a:lvl3pPr marL="1143000" indent="-228600" defTabSz="635000" eaLnBrk="0" hangingPunct="0">
              <a:defRPr>
                <a:solidFill>
                  <a:schemeClr val="tx1"/>
                </a:solidFill>
                <a:latin typeface="Calibri" pitchFamily="34" charset="0"/>
                <a:cs typeface="Arial" charset="0"/>
              </a:defRPr>
            </a:lvl3pPr>
            <a:lvl4pPr marL="1600200" indent="-228600" defTabSz="635000" eaLnBrk="0" hangingPunct="0">
              <a:defRPr>
                <a:solidFill>
                  <a:schemeClr val="tx1"/>
                </a:solidFill>
                <a:latin typeface="Calibri" pitchFamily="34" charset="0"/>
                <a:cs typeface="Arial" charset="0"/>
              </a:defRPr>
            </a:lvl4pPr>
            <a:lvl5pPr marL="2057400" indent="-228600" defTabSz="635000" eaLnBrk="0" hangingPunct="0">
              <a:defRPr>
                <a:solidFill>
                  <a:schemeClr val="tx1"/>
                </a:solidFill>
                <a:latin typeface="Calibri" pitchFamily="34" charset="0"/>
                <a:cs typeface="Arial" charset="0"/>
              </a:defRPr>
            </a:lvl5pPr>
            <a:lvl6pPr marL="2514600" indent="-228600" defTabSz="635000" eaLnBrk="0" fontAlgn="base" hangingPunct="0">
              <a:spcBef>
                <a:spcPct val="0"/>
              </a:spcBef>
              <a:spcAft>
                <a:spcPct val="0"/>
              </a:spcAft>
              <a:defRPr>
                <a:solidFill>
                  <a:schemeClr val="tx1"/>
                </a:solidFill>
                <a:latin typeface="Calibri" pitchFamily="34" charset="0"/>
                <a:cs typeface="Arial" charset="0"/>
              </a:defRPr>
            </a:lvl6pPr>
            <a:lvl7pPr marL="2971800" indent="-228600" defTabSz="635000" eaLnBrk="0" fontAlgn="base" hangingPunct="0">
              <a:spcBef>
                <a:spcPct val="0"/>
              </a:spcBef>
              <a:spcAft>
                <a:spcPct val="0"/>
              </a:spcAft>
              <a:defRPr>
                <a:solidFill>
                  <a:schemeClr val="tx1"/>
                </a:solidFill>
                <a:latin typeface="Calibri" pitchFamily="34" charset="0"/>
                <a:cs typeface="Arial" charset="0"/>
              </a:defRPr>
            </a:lvl7pPr>
            <a:lvl8pPr marL="3429000" indent="-228600" defTabSz="635000" eaLnBrk="0" fontAlgn="base" hangingPunct="0">
              <a:spcBef>
                <a:spcPct val="0"/>
              </a:spcBef>
              <a:spcAft>
                <a:spcPct val="0"/>
              </a:spcAft>
              <a:defRPr>
                <a:solidFill>
                  <a:schemeClr val="tx1"/>
                </a:solidFill>
                <a:latin typeface="Calibri" pitchFamily="34" charset="0"/>
                <a:cs typeface="Arial" charset="0"/>
              </a:defRPr>
            </a:lvl8pPr>
            <a:lvl9pPr marL="3886200" indent="-228600" defTabSz="635000" eaLnBrk="0" fontAlgn="base" hangingPunct="0">
              <a:spcBef>
                <a:spcPct val="0"/>
              </a:spcBef>
              <a:spcAft>
                <a:spcPct val="0"/>
              </a:spcAft>
              <a:defRPr>
                <a:solidFill>
                  <a:schemeClr val="tx1"/>
                </a:solidFill>
                <a:latin typeface="Calibri" pitchFamily="34" charset="0"/>
                <a:cs typeface="Arial" charset="0"/>
              </a:defRPr>
            </a:lvl9pPr>
          </a:lstStyle>
          <a:p>
            <a:pPr eaLnBrk="1" hangingPunct="1">
              <a:lnSpc>
                <a:spcPct val="80000"/>
              </a:lnSpc>
              <a:spcBef>
                <a:spcPct val="20000"/>
              </a:spcBef>
              <a:spcAft>
                <a:spcPct val="20000"/>
              </a:spcAft>
            </a:pPr>
            <a:endParaRPr lang="en-US" altLang="en-US" sz="2000">
              <a:solidFill>
                <a:srgbClr val="000066"/>
              </a:solidFill>
              <a:latin typeface="Arial" charset="0"/>
            </a:endParaRPr>
          </a:p>
        </p:txBody>
      </p:sp>
      <p:pic>
        <p:nvPicPr>
          <p:cNvPr id="1126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941" y="2515431"/>
            <a:ext cx="3920067" cy="21700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2320363"/>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5879</TotalTime>
  <Words>3177</Words>
  <Application>Microsoft Office PowerPoint</Application>
  <PresentationFormat>On-screen Show (4:3)</PresentationFormat>
  <Paragraphs>453</Paragraphs>
  <Slides>35</Slides>
  <Notes>35</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35</vt:i4>
      </vt:variant>
    </vt:vector>
  </HeadingPairs>
  <TitlesOfParts>
    <vt:vector size="42" baseType="lpstr">
      <vt:lpstr>Arial</vt:lpstr>
      <vt:lpstr>Calibri</vt:lpstr>
      <vt:lpstr>Wingdings</vt:lpstr>
      <vt:lpstr>2_Custom Design</vt:lpstr>
      <vt:lpstr>4_Custom Design</vt:lpstr>
      <vt:lpstr>3_Custom Design</vt:lpstr>
      <vt:lpstr>5_Custom Design</vt:lpstr>
      <vt:lpstr>          Welcome</vt:lpstr>
      <vt:lpstr>PowerPoint Presentation</vt:lpstr>
      <vt:lpstr>Close The Gaps In Your Financial Plan</vt:lpstr>
      <vt:lpstr>Close The Gaps In Your Financial Plan</vt:lpstr>
      <vt:lpstr>Protect Your Current Health</vt:lpstr>
      <vt:lpstr>Know Your Plans</vt:lpstr>
      <vt:lpstr>Protect Your Loved Ones</vt:lpstr>
      <vt:lpstr>How Much Do I Need</vt:lpstr>
      <vt:lpstr>Types of Life Insurance</vt:lpstr>
      <vt:lpstr>Term Life Insurance</vt:lpstr>
      <vt:lpstr>Permanent Insurance</vt:lpstr>
      <vt:lpstr>Whole Life Insurance </vt:lpstr>
      <vt:lpstr>Universal Life Insurance</vt:lpstr>
      <vt:lpstr>Variable Universal Life Insurance</vt:lpstr>
      <vt:lpstr>Planning Considerations</vt:lpstr>
      <vt:lpstr>Protect Your Income</vt:lpstr>
      <vt:lpstr>Protect Your Income</vt:lpstr>
      <vt:lpstr>Protect Your Income</vt:lpstr>
      <vt:lpstr>Protect Your Income</vt:lpstr>
      <vt:lpstr>Protect Your Income</vt:lpstr>
      <vt:lpstr>Protect Your Income</vt:lpstr>
      <vt:lpstr>Protect Your Future Health</vt:lpstr>
      <vt:lpstr>Protect Your Future Health</vt:lpstr>
      <vt:lpstr>Protect Your Future Health</vt:lpstr>
      <vt:lpstr>Protect Your Future Health</vt:lpstr>
      <vt:lpstr>Protect Your Future Health</vt:lpstr>
      <vt:lpstr>Protect Your Future Health</vt:lpstr>
      <vt:lpstr>Protect Your Future Health</vt:lpstr>
      <vt:lpstr>Protect Your Future Health</vt:lpstr>
      <vt:lpstr>Protect Your Future Health</vt:lpstr>
      <vt:lpstr>Protect Your Future Health</vt:lpstr>
      <vt:lpstr>Protect Your Future Health</vt:lpstr>
      <vt:lpstr>Protect Your Future Health</vt:lpstr>
      <vt:lpstr>Be Informed </vt:lpstr>
      <vt:lpstr>Questions?</vt:lpstr>
    </vt:vector>
  </TitlesOfParts>
  <Company>Konvict Muzik</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Summer Taylor</dc:creator>
  <cp:lastModifiedBy>Cherie Knight</cp:lastModifiedBy>
  <cp:revision>172</cp:revision>
  <cp:lastPrinted>2016-02-28T14:05:53Z</cp:lastPrinted>
  <dcterms:created xsi:type="dcterms:W3CDTF">2013-05-16T14:41:27Z</dcterms:created>
  <dcterms:modified xsi:type="dcterms:W3CDTF">2017-03-15T23:46:29Z</dcterms:modified>
</cp:coreProperties>
</file>